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notesMasterIdLst>
    <p:notesMasterId r:id="rId111"/>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85" r:id="rId24"/>
    <p:sldId id="279" r:id="rId25"/>
    <p:sldId id="280" r:id="rId26"/>
    <p:sldId id="281"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299" r:id="rId41"/>
    <p:sldId id="300" r:id="rId42"/>
    <p:sldId id="301" r:id="rId43"/>
    <p:sldId id="302" r:id="rId44"/>
    <p:sldId id="303" r:id="rId45"/>
    <p:sldId id="304" r:id="rId46"/>
    <p:sldId id="306" r:id="rId47"/>
    <p:sldId id="307" r:id="rId48"/>
    <p:sldId id="308" r:id="rId49"/>
    <p:sldId id="309" r:id="rId50"/>
    <p:sldId id="310" r:id="rId51"/>
    <p:sldId id="305" r:id="rId52"/>
    <p:sldId id="311" r:id="rId53"/>
    <p:sldId id="312" r:id="rId54"/>
    <p:sldId id="313" r:id="rId55"/>
    <p:sldId id="314" r:id="rId56"/>
    <p:sldId id="315" r:id="rId57"/>
    <p:sldId id="316" r:id="rId58"/>
    <p:sldId id="317" r:id="rId59"/>
    <p:sldId id="318" r:id="rId60"/>
    <p:sldId id="319" r:id="rId61"/>
    <p:sldId id="320" r:id="rId62"/>
    <p:sldId id="321" r:id="rId63"/>
    <p:sldId id="322" r:id="rId64"/>
    <p:sldId id="323" r:id="rId65"/>
    <p:sldId id="324" r:id="rId66"/>
    <p:sldId id="325" r:id="rId67"/>
    <p:sldId id="326" r:id="rId68"/>
    <p:sldId id="327" r:id="rId69"/>
    <p:sldId id="328" r:id="rId70"/>
    <p:sldId id="329" r:id="rId71"/>
    <p:sldId id="330" r:id="rId72"/>
    <p:sldId id="331" r:id="rId73"/>
    <p:sldId id="332" r:id="rId74"/>
    <p:sldId id="333" r:id="rId75"/>
    <p:sldId id="334" r:id="rId76"/>
    <p:sldId id="335" r:id="rId77"/>
    <p:sldId id="336" r:id="rId78"/>
    <p:sldId id="337" r:id="rId79"/>
    <p:sldId id="338" r:id="rId80"/>
    <p:sldId id="339" r:id="rId81"/>
    <p:sldId id="340" r:id="rId82"/>
    <p:sldId id="341" r:id="rId83"/>
    <p:sldId id="342" r:id="rId84"/>
    <p:sldId id="343" r:id="rId85"/>
    <p:sldId id="344" r:id="rId86"/>
    <p:sldId id="345" r:id="rId87"/>
    <p:sldId id="346" r:id="rId88"/>
    <p:sldId id="347" r:id="rId89"/>
    <p:sldId id="348" r:id="rId90"/>
    <p:sldId id="349" r:id="rId91"/>
    <p:sldId id="350" r:id="rId92"/>
    <p:sldId id="351" r:id="rId93"/>
    <p:sldId id="352" r:id="rId94"/>
    <p:sldId id="353" r:id="rId95"/>
    <p:sldId id="354" r:id="rId96"/>
    <p:sldId id="355" r:id="rId97"/>
    <p:sldId id="356" r:id="rId98"/>
    <p:sldId id="357" r:id="rId99"/>
    <p:sldId id="358" r:id="rId100"/>
    <p:sldId id="359" r:id="rId101"/>
    <p:sldId id="360" r:id="rId102"/>
    <p:sldId id="361" r:id="rId103"/>
    <p:sldId id="362" r:id="rId104"/>
    <p:sldId id="363" r:id="rId105"/>
    <p:sldId id="364" r:id="rId106"/>
    <p:sldId id="365" r:id="rId107"/>
    <p:sldId id="366" r:id="rId108"/>
    <p:sldId id="367" r:id="rId109"/>
    <p:sldId id="368" r:id="rId110"/>
  </p:sldIdLst>
  <p:sldSz cx="18000663" cy="71993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4C7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4" d="100"/>
          <a:sy n="84" d="100"/>
        </p:scale>
        <p:origin x="108" y="6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presProps" Target="presProp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viewProps" Target="view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notesMaster" Target="notesMasters/notesMaster1.xml"/></Relationships>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4320D2-0DAD-4E3A-A604-76867ABD8AA3}" type="datetimeFigureOut">
              <a:rPr lang="es-MX" smtClean="0"/>
              <a:t>10/04/2023</a:t>
            </a:fld>
            <a:endParaRPr lang="es-MX"/>
          </a:p>
        </p:txBody>
      </p:sp>
      <p:sp>
        <p:nvSpPr>
          <p:cNvPr id="4" name="Marcador de imagen de diapositiva 3"/>
          <p:cNvSpPr>
            <a:spLocks noGrp="1" noRot="1" noChangeAspect="1"/>
          </p:cNvSpPr>
          <p:nvPr>
            <p:ph type="sldImg" idx="2"/>
          </p:nvPr>
        </p:nvSpPr>
        <p:spPr>
          <a:xfrm>
            <a:off x="-428625" y="1143000"/>
            <a:ext cx="771525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4FE72D-574C-49C3-B70B-FCFA4A230B7D}" type="slidenum">
              <a:rPr lang="es-MX" smtClean="0"/>
              <a:t>‹Nº›</a:t>
            </a:fld>
            <a:endParaRPr lang="es-MX"/>
          </a:p>
        </p:txBody>
      </p:sp>
    </p:spTree>
    <p:extLst>
      <p:ext uri="{BB962C8B-B14F-4D97-AF65-F5344CB8AC3E}">
        <p14:creationId xmlns:p14="http://schemas.microsoft.com/office/powerpoint/2010/main" val="40705982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705214" y="1519855"/>
            <a:ext cx="13030487" cy="3495290"/>
          </a:xfrm>
        </p:spPr>
        <p:txBody>
          <a:bodyPr anchor="b"/>
          <a:lstStyle>
            <a:lvl1pPr>
              <a:defRPr sz="7559"/>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05214" y="5015143"/>
            <a:ext cx="13030487" cy="904292"/>
          </a:xfrm>
        </p:spPr>
        <p:txBody>
          <a:bodyPr anchor="t"/>
          <a:lstStyle>
            <a:lvl1pPr marL="0" indent="0" algn="l">
              <a:buNone/>
              <a:defRPr cap="all">
                <a:solidFill>
                  <a:schemeClr val="bg2">
                    <a:lumMod val="40000"/>
                    <a:lumOff val="60000"/>
                  </a:schemeClr>
                </a:solidFill>
              </a:defRPr>
            </a:lvl1pPr>
            <a:lvl2pPr marL="479969" indent="0" algn="ctr">
              <a:buNone/>
              <a:defRPr>
                <a:solidFill>
                  <a:schemeClr val="tx1">
                    <a:tint val="75000"/>
                  </a:schemeClr>
                </a:solidFill>
              </a:defRPr>
            </a:lvl2pPr>
            <a:lvl3pPr marL="959937" indent="0" algn="ctr">
              <a:buNone/>
              <a:defRPr>
                <a:solidFill>
                  <a:schemeClr val="tx1">
                    <a:tint val="75000"/>
                  </a:schemeClr>
                </a:solidFill>
              </a:defRPr>
            </a:lvl3pPr>
            <a:lvl4pPr marL="1439906" indent="0" algn="ctr">
              <a:buNone/>
              <a:defRPr>
                <a:solidFill>
                  <a:schemeClr val="tx1">
                    <a:tint val="75000"/>
                  </a:schemeClr>
                </a:solidFill>
              </a:defRPr>
            </a:lvl4pPr>
            <a:lvl5pPr marL="1919874" indent="0" algn="ctr">
              <a:buNone/>
              <a:defRPr>
                <a:solidFill>
                  <a:schemeClr val="tx1">
                    <a:tint val="75000"/>
                  </a:schemeClr>
                </a:solidFill>
              </a:defRPr>
            </a:lvl5pPr>
            <a:lvl6pPr marL="2399843" indent="0" algn="ctr">
              <a:buNone/>
              <a:defRPr>
                <a:solidFill>
                  <a:schemeClr val="tx1">
                    <a:tint val="75000"/>
                  </a:schemeClr>
                </a:solidFill>
              </a:defRPr>
            </a:lvl6pPr>
            <a:lvl7pPr marL="2879811" indent="0" algn="ctr">
              <a:buNone/>
              <a:defRPr>
                <a:solidFill>
                  <a:schemeClr val="tx1">
                    <a:tint val="75000"/>
                  </a:schemeClr>
                </a:solidFill>
              </a:defRPr>
            </a:lvl7pPr>
            <a:lvl8pPr marL="3359780" indent="0" algn="ctr">
              <a:buNone/>
              <a:defRPr>
                <a:solidFill>
                  <a:schemeClr val="tx1">
                    <a:tint val="75000"/>
                  </a:schemeClr>
                </a:solidFill>
              </a:defRPr>
            </a:lvl8pPr>
            <a:lvl9pPr marL="3839748"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57C8AF64-C6EC-4A2C-9BC5-353BFE88F451}" type="datetime1">
              <a:rPr lang="es-MX" smtClean="0"/>
              <a:t>10/04/2023</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20563827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705216" y="5039505"/>
            <a:ext cx="13030485" cy="594944"/>
          </a:xfrm>
        </p:spPr>
        <p:txBody>
          <a:bodyPr anchor="b">
            <a:normAutofit/>
          </a:bodyPr>
          <a:lstStyle>
            <a:lvl1pPr algn="l">
              <a:defRPr sz="252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705214" y="719935"/>
            <a:ext cx="13030487" cy="382185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80"/>
            </a:lvl1pPr>
            <a:lvl2pPr marL="479969" indent="0">
              <a:buNone/>
              <a:defRPr sz="1680"/>
            </a:lvl2pPr>
            <a:lvl3pPr marL="959937" indent="0">
              <a:buNone/>
              <a:defRPr sz="1680"/>
            </a:lvl3pPr>
            <a:lvl4pPr marL="1439906" indent="0">
              <a:buNone/>
              <a:defRPr sz="1680"/>
            </a:lvl4pPr>
            <a:lvl5pPr marL="1919874" indent="0">
              <a:buNone/>
              <a:defRPr sz="1680"/>
            </a:lvl5pPr>
            <a:lvl6pPr marL="2399843" indent="0">
              <a:buNone/>
              <a:defRPr sz="1680"/>
            </a:lvl6pPr>
            <a:lvl7pPr marL="2879811" indent="0">
              <a:buNone/>
              <a:defRPr sz="1680"/>
            </a:lvl7pPr>
            <a:lvl8pPr marL="3359780" indent="0">
              <a:buNone/>
              <a:defRPr sz="1680"/>
            </a:lvl8pPr>
            <a:lvl9pPr marL="3839748" indent="0">
              <a:buNone/>
              <a:defRPr sz="168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705215" y="5634453"/>
            <a:ext cx="13030485" cy="518283"/>
          </a:xfrm>
        </p:spPr>
        <p:txBody>
          <a:bodyPr>
            <a:normAutofit/>
          </a:bodyPr>
          <a:lstStyle>
            <a:lvl1pPr marL="0" indent="0">
              <a:buNone/>
              <a:defRPr sz="1260"/>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0628119F-5077-4E38-B33D-63DDB9C87DB5}" type="datetime1">
              <a:rPr lang="es-MX" smtClean="0"/>
              <a:t>10/04/2023</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3912414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705214" y="1519855"/>
            <a:ext cx="13030487" cy="2079802"/>
          </a:xfrm>
        </p:spPr>
        <p:txBody>
          <a:bodyPr/>
          <a:lstStyle>
            <a:lvl1pPr>
              <a:defRPr sz="5039"/>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705214" y="3839638"/>
            <a:ext cx="13030487" cy="2479763"/>
          </a:xfrm>
        </p:spPr>
        <p:txBody>
          <a:bodyPr anchor="ctr">
            <a:normAutofit/>
          </a:bodyPr>
          <a:lstStyle>
            <a:lvl1pPr marL="0" indent="0">
              <a:buNone/>
              <a:defRPr sz="1890"/>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FDE574D-F254-4809-8442-1D1E330BDB54}" type="datetime1">
              <a:rPr lang="es-MX" smtClean="0"/>
              <a:t>10/04/2023</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30948216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325090" y="1519859"/>
            <a:ext cx="11810447" cy="2439005"/>
          </a:xfrm>
        </p:spPr>
        <p:txBody>
          <a:bodyPr/>
          <a:lstStyle>
            <a:lvl1pPr>
              <a:defRPr sz="5039"/>
            </a:lvl1pPr>
          </a:lstStyle>
          <a:p>
            <a:r>
              <a:rPr lang="es-ES"/>
              <a:t>Haga clic para modificar el estilo de título del patrón</a:t>
            </a:r>
            <a:endParaRPr lang="en-US" dirty="0"/>
          </a:p>
        </p:txBody>
      </p:sp>
      <p:sp>
        <p:nvSpPr>
          <p:cNvPr id="11" name="Text Placeholder 3"/>
          <p:cNvSpPr>
            <a:spLocks noGrp="1"/>
          </p:cNvSpPr>
          <p:nvPr>
            <p:ph type="body" sz="half" idx="14"/>
          </p:nvPr>
        </p:nvSpPr>
        <p:spPr>
          <a:xfrm>
            <a:off x="2850107" y="3958860"/>
            <a:ext cx="10747909" cy="359204"/>
          </a:xfrm>
        </p:spPr>
        <p:txBody>
          <a:bodyPr vert="horz" lIns="91440" tIns="45720" rIns="91440" bIns="45720" rtlCol="0" anchor="t">
            <a:normAutofit/>
          </a:bodyPr>
          <a:lstStyle>
            <a:lvl1pPr marL="0" indent="0">
              <a:buNone/>
              <a:defRPr lang="en-US" sz="1470" b="0" i="0" kern="1200" cap="small" dirty="0">
                <a:solidFill>
                  <a:schemeClr val="bg2">
                    <a:lumMod val="40000"/>
                    <a:lumOff val="60000"/>
                  </a:schemeClr>
                </a:solidFill>
                <a:latin typeface="+mj-lt"/>
                <a:ea typeface="+mj-ea"/>
                <a:cs typeface="+mj-cs"/>
              </a:defRPr>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marL="0" lvl="0" indent="0">
              <a:buNone/>
            </a:pPr>
            <a:r>
              <a:rPr lang="es-ES"/>
              <a:t>Haga clic para modificar los estilos de texto del patrón</a:t>
            </a:r>
          </a:p>
        </p:txBody>
      </p:sp>
      <p:sp>
        <p:nvSpPr>
          <p:cNvPr id="10" name="Text Placeholder 3"/>
          <p:cNvSpPr>
            <a:spLocks noGrp="1"/>
          </p:cNvSpPr>
          <p:nvPr>
            <p:ph type="body" sz="half" idx="2"/>
          </p:nvPr>
        </p:nvSpPr>
        <p:spPr>
          <a:xfrm>
            <a:off x="1705214" y="4567183"/>
            <a:ext cx="13030487" cy="1759832"/>
          </a:xfrm>
        </p:spPr>
        <p:txBody>
          <a:bodyPr anchor="ctr">
            <a:normAutofit/>
          </a:bodyPr>
          <a:lstStyle>
            <a:lvl1pPr marL="0" indent="0">
              <a:buNone/>
              <a:defRPr sz="1890"/>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EBA0F72-F62B-4427-82FA-28230E4C35EF}" type="datetime1">
              <a:rPr lang="es-MX" smtClean="0"/>
              <a:t>10/04/2023</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FE569E57-A1D0-47AE-A3E4-85DA6C503064}" type="slidenum">
              <a:rPr lang="es-MX" smtClean="0"/>
              <a:t>‹Nº›</a:t>
            </a:fld>
            <a:endParaRPr lang="es-MX"/>
          </a:p>
        </p:txBody>
      </p:sp>
      <p:sp>
        <p:nvSpPr>
          <p:cNvPr id="12" name="TextBox 11"/>
          <p:cNvSpPr txBox="1"/>
          <p:nvPr/>
        </p:nvSpPr>
        <p:spPr>
          <a:xfrm>
            <a:off x="1326274" y="1019591"/>
            <a:ext cx="1183969" cy="2063322"/>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808" dirty="0"/>
              <a:t>“</a:t>
            </a:r>
          </a:p>
        </p:txBody>
      </p:sp>
      <p:sp>
        <p:nvSpPr>
          <p:cNvPr id="15" name="TextBox 14"/>
          <p:cNvSpPr txBox="1"/>
          <p:nvPr/>
        </p:nvSpPr>
        <p:spPr>
          <a:xfrm>
            <a:off x="13775838" y="2743871"/>
            <a:ext cx="1183969" cy="2063322"/>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808" dirty="0"/>
              <a:t>”</a:t>
            </a:r>
          </a:p>
        </p:txBody>
      </p:sp>
    </p:spTree>
    <p:extLst>
      <p:ext uri="{BB962C8B-B14F-4D97-AF65-F5344CB8AC3E}">
        <p14:creationId xmlns:p14="http://schemas.microsoft.com/office/powerpoint/2010/main" val="5307086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705212" y="3279688"/>
            <a:ext cx="13030490" cy="1735456"/>
          </a:xfrm>
        </p:spPr>
        <p:txBody>
          <a:bodyPr anchor="b"/>
          <a:lstStyle>
            <a:lvl1pPr algn="l">
              <a:defRPr sz="4199"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705214" y="5015148"/>
            <a:ext cx="13030487" cy="903221"/>
          </a:xfrm>
        </p:spPr>
        <p:txBody>
          <a:bodyPr anchor="t"/>
          <a:lstStyle>
            <a:lvl1pPr marL="0" indent="0" algn="l">
              <a:buNone/>
              <a:defRPr sz="2100" cap="none">
                <a:solidFill>
                  <a:schemeClr val="bg2">
                    <a:lumMod val="40000"/>
                    <a:lumOff val="60000"/>
                  </a:schemeClr>
                </a:solidFill>
              </a:defRPr>
            </a:lvl1pPr>
            <a:lvl2pPr marL="479969" indent="0">
              <a:buNone/>
              <a:defRPr sz="1890">
                <a:solidFill>
                  <a:schemeClr val="tx1">
                    <a:tint val="75000"/>
                  </a:schemeClr>
                </a:solidFill>
              </a:defRPr>
            </a:lvl2pPr>
            <a:lvl3pPr marL="959937" indent="0">
              <a:buNone/>
              <a:defRPr sz="1680">
                <a:solidFill>
                  <a:schemeClr val="tx1">
                    <a:tint val="75000"/>
                  </a:schemeClr>
                </a:solidFill>
              </a:defRPr>
            </a:lvl3pPr>
            <a:lvl4pPr marL="1439906" indent="0">
              <a:buNone/>
              <a:defRPr sz="1470">
                <a:solidFill>
                  <a:schemeClr val="tx1">
                    <a:tint val="75000"/>
                  </a:schemeClr>
                </a:solidFill>
              </a:defRPr>
            </a:lvl4pPr>
            <a:lvl5pPr marL="1919874" indent="0">
              <a:buNone/>
              <a:defRPr sz="1470">
                <a:solidFill>
                  <a:schemeClr val="tx1">
                    <a:tint val="75000"/>
                  </a:schemeClr>
                </a:solidFill>
              </a:defRPr>
            </a:lvl5pPr>
            <a:lvl6pPr marL="2399843" indent="0">
              <a:buNone/>
              <a:defRPr sz="1470">
                <a:solidFill>
                  <a:schemeClr val="tx1">
                    <a:tint val="75000"/>
                  </a:schemeClr>
                </a:solidFill>
              </a:defRPr>
            </a:lvl6pPr>
            <a:lvl7pPr marL="2879811" indent="0">
              <a:buNone/>
              <a:defRPr sz="1470">
                <a:solidFill>
                  <a:schemeClr val="tx1">
                    <a:tint val="75000"/>
                  </a:schemeClr>
                </a:solidFill>
              </a:defRPr>
            </a:lvl7pPr>
            <a:lvl8pPr marL="3359780" indent="0">
              <a:buNone/>
              <a:defRPr sz="1470">
                <a:solidFill>
                  <a:schemeClr val="tx1">
                    <a:tint val="75000"/>
                  </a:schemeClr>
                </a:solidFill>
              </a:defRPr>
            </a:lvl8pPr>
            <a:lvl9pPr marL="3839748" indent="0">
              <a:buNone/>
              <a:defRPr sz="147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ABB41FF-D56A-4E52-B3A8-5AF6D5019906}" type="datetime1">
              <a:rPr lang="es-MX" smtClean="0"/>
              <a:t>10/04/2023</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21219496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409"/>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34505" y="2079801"/>
            <a:ext cx="4350848" cy="604942"/>
          </a:xfrm>
        </p:spPr>
        <p:txBody>
          <a:bodyPr anchor="b">
            <a:noAutofit/>
          </a:bodyPr>
          <a:lstStyle>
            <a:lvl1pPr marL="0" indent="0">
              <a:buNone/>
              <a:defRPr sz="2520" b="0">
                <a:solidFill>
                  <a:schemeClr val="bg2">
                    <a:lumMod val="40000"/>
                    <a:lumOff val="60000"/>
                  </a:schemeClr>
                </a:solidFill>
              </a:defRPr>
            </a:lvl1pPr>
            <a:lvl2pPr marL="479969" indent="0">
              <a:buNone/>
              <a:defRPr sz="2100" b="1"/>
            </a:lvl2pPr>
            <a:lvl3pPr marL="959937" indent="0">
              <a:buNone/>
              <a:defRPr sz="1890" b="1"/>
            </a:lvl3pPr>
            <a:lvl4pPr marL="1439906" indent="0">
              <a:buNone/>
              <a:defRPr sz="1680" b="1"/>
            </a:lvl4pPr>
            <a:lvl5pPr marL="1919874" indent="0">
              <a:buNone/>
              <a:defRPr sz="1680" b="1"/>
            </a:lvl5pPr>
            <a:lvl6pPr marL="2399843" indent="0">
              <a:buNone/>
              <a:defRPr sz="1680" b="1"/>
            </a:lvl6pPr>
            <a:lvl7pPr marL="2879811" indent="0">
              <a:buNone/>
              <a:defRPr sz="1680" b="1"/>
            </a:lvl7pPr>
            <a:lvl8pPr marL="3359780" indent="0">
              <a:buNone/>
              <a:defRPr sz="1680" b="1"/>
            </a:lvl8pPr>
            <a:lvl9pPr marL="3839748" indent="0">
              <a:buNone/>
              <a:defRPr sz="1680" b="1"/>
            </a:lvl9pPr>
          </a:lstStyle>
          <a:p>
            <a:pPr lvl="0"/>
            <a:r>
              <a:rPr lang="es-ES"/>
              <a:t>Haga clic para modificar los estilos de texto del patrón</a:t>
            </a:r>
          </a:p>
        </p:txBody>
      </p:sp>
      <p:sp>
        <p:nvSpPr>
          <p:cNvPr id="16" name="Text Placeholder 3"/>
          <p:cNvSpPr>
            <a:spLocks noGrp="1"/>
          </p:cNvSpPr>
          <p:nvPr>
            <p:ph type="body" sz="half" idx="15"/>
          </p:nvPr>
        </p:nvSpPr>
        <p:spPr>
          <a:xfrm>
            <a:off x="963319" y="2799733"/>
            <a:ext cx="4322034" cy="3767974"/>
          </a:xfrm>
        </p:spPr>
        <p:txBody>
          <a:bodyPr anchor="t">
            <a:normAutofit/>
          </a:bodyPr>
          <a:lstStyle>
            <a:lvl1pPr marL="0" indent="0">
              <a:buNone/>
              <a:defRPr sz="1470"/>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lvl="0"/>
            <a:r>
              <a:rPr lang="es-ES"/>
              <a:t>Haga clic para modificar los estilos de texto del patrón</a:t>
            </a:r>
          </a:p>
        </p:txBody>
      </p:sp>
      <p:sp>
        <p:nvSpPr>
          <p:cNvPr id="5" name="Text Placeholder 4"/>
          <p:cNvSpPr>
            <a:spLocks noGrp="1"/>
          </p:cNvSpPr>
          <p:nvPr>
            <p:ph type="body" sz="quarter" idx="3"/>
          </p:nvPr>
        </p:nvSpPr>
        <p:spPr>
          <a:xfrm>
            <a:off x="5733962" y="2079801"/>
            <a:ext cx="4335161" cy="604942"/>
          </a:xfrm>
        </p:spPr>
        <p:txBody>
          <a:bodyPr anchor="b">
            <a:noAutofit/>
          </a:bodyPr>
          <a:lstStyle>
            <a:lvl1pPr marL="0" indent="0">
              <a:buNone/>
              <a:defRPr sz="2520" b="0">
                <a:solidFill>
                  <a:schemeClr val="bg2">
                    <a:lumMod val="40000"/>
                    <a:lumOff val="60000"/>
                  </a:schemeClr>
                </a:solidFill>
              </a:defRPr>
            </a:lvl1pPr>
            <a:lvl2pPr marL="479969" indent="0">
              <a:buNone/>
              <a:defRPr sz="2100" b="1"/>
            </a:lvl2pPr>
            <a:lvl3pPr marL="959937" indent="0">
              <a:buNone/>
              <a:defRPr sz="1890" b="1"/>
            </a:lvl3pPr>
            <a:lvl4pPr marL="1439906" indent="0">
              <a:buNone/>
              <a:defRPr sz="1680" b="1"/>
            </a:lvl4pPr>
            <a:lvl5pPr marL="1919874" indent="0">
              <a:buNone/>
              <a:defRPr sz="1680" b="1"/>
            </a:lvl5pPr>
            <a:lvl6pPr marL="2399843" indent="0">
              <a:buNone/>
              <a:defRPr sz="1680" b="1"/>
            </a:lvl6pPr>
            <a:lvl7pPr marL="2879811" indent="0">
              <a:buNone/>
              <a:defRPr sz="1680" b="1"/>
            </a:lvl7pPr>
            <a:lvl8pPr marL="3359780" indent="0">
              <a:buNone/>
              <a:defRPr sz="1680" b="1"/>
            </a:lvl8pPr>
            <a:lvl9pPr marL="3839748" indent="0">
              <a:buNone/>
              <a:defRPr sz="1680" b="1"/>
            </a:lvl9pPr>
          </a:lstStyle>
          <a:p>
            <a:pPr lvl="0"/>
            <a:r>
              <a:rPr lang="es-ES"/>
              <a:t>Haga clic para modificar los estilos de texto del patrón</a:t>
            </a:r>
          </a:p>
        </p:txBody>
      </p:sp>
      <p:sp>
        <p:nvSpPr>
          <p:cNvPr id="19" name="Text Placeholder 3"/>
          <p:cNvSpPr>
            <a:spLocks noGrp="1"/>
          </p:cNvSpPr>
          <p:nvPr>
            <p:ph type="body" sz="half" idx="16"/>
          </p:nvPr>
        </p:nvSpPr>
        <p:spPr>
          <a:xfrm>
            <a:off x="5718379" y="2799733"/>
            <a:ext cx="4350742" cy="3767974"/>
          </a:xfrm>
        </p:spPr>
        <p:txBody>
          <a:bodyPr anchor="t">
            <a:normAutofit/>
          </a:bodyPr>
          <a:lstStyle>
            <a:lvl1pPr marL="0" indent="0">
              <a:buNone/>
              <a:defRPr sz="1470"/>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lvl="0"/>
            <a:r>
              <a:rPr lang="es-ES"/>
              <a:t>Haga clic para modificar los estilos de texto del patrón</a:t>
            </a:r>
          </a:p>
        </p:txBody>
      </p:sp>
      <p:sp>
        <p:nvSpPr>
          <p:cNvPr id="14" name="Text Placeholder 4"/>
          <p:cNvSpPr>
            <a:spLocks noGrp="1"/>
          </p:cNvSpPr>
          <p:nvPr>
            <p:ph type="body" sz="quarter" idx="13"/>
          </p:nvPr>
        </p:nvSpPr>
        <p:spPr>
          <a:xfrm>
            <a:off x="10519140" y="2079801"/>
            <a:ext cx="4329065" cy="604942"/>
          </a:xfrm>
        </p:spPr>
        <p:txBody>
          <a:bodyPr anchor="b">
            <a:noAutofit/>
          </a:bodyPr>
          <a:lstStyle>
            <a:lvl1pPr marL="0" indent="0">
              <a:buNone/>
              <a:defRPr sz="2520" b="0">
                <a:solidFill>
                  <a:schemeClr val="bg2">
                    <a:lumMod val="40000"/>
                    <a:lumOff val="60000"/>
                  </a:schemeClr>
                </a:solidFill>
              </a:defRPr>
            </a:lvl1pPr>
            <a:lvl2pPr marL="479969" indent="0">
              <a:buNone/>
              <a:defRPr sz="2100" b="1"/>
            </a:lvl2pPr>
            <a:lvl3pPr marL="959937" indent="0">
              <a:buNone/>
              <a:defRPr sz="1890" b="1"/>
            </a:lvl3pPr>
            <a:lvl4pPr marL="1439906" indent="0">
              <a:buNone/>
              <a:defRPr sz="1680" b="1"/>
            </a:lvl4pPr>
            <a:lvl5pPr marL="1919874" indent="0">
              <a:buNone/>
              <a:defRPr sz="1680" b="1"/>
            </a:lvl5pPr>
            <a:lvl6pPr marL="2399843" indent="0">
              <a:buNone/>
              <a:defRPr sz="1680" b="1"/>
            </a:lvl6pPr>
            <a:lvl7pPr marL="2879811" indent="0">
              <a:buNone/>
              <a:defRPr sz="1680" b="1"/>
            </a:lvl7pPr>
            <a:lvl8pPr marL="3359780" indent="0">
              <a:buNone/>
              <a:defRPr sz="1680" b="1"/>
            </a:lvl8pPr>
            <a:lvl9pPr marL="3839748" indent="0">
              <a:buNone/>
              <a:defRPr sz="1680" b="1"/>
            </a:lvl9pPr>
          </a:lstStyle>
          <a:p>
            <a:pPr lvl="0"/>
            <a:r>
              <a:rPr lang="es-ES"/>
              <a:t>Haga clic para modificar los estilos de texto del patrón</a:t>
            </a:r>
          </a:p>
        </p:txBody>
      </p:sp>
      <p:sp>
        <p:nvSpPr>
          <p:cNvPr id="20" name="Text Placeholder 3"/>
          <p:cNvSpPr>
            <a:spLocks noGrp="1"/>
          </p:cNvSpPr>
          <p:nvPr>
            <p:ph type="body" sz="half" idx="17"/>
          </p:nvPr>
        </p:nvSpPr>
        <p:spPr>
          <a:xfrm>
            <a:off x="10519140" y="2799733"/>
            <a:ext cx="4329065" cy="3767974"/>
          </a:xfrm>
        </p:spPr>
        <p:txBody>
          <a:bodyPr anchor="t">
            <a:normAutofit/>
          </a:bodyPr>
          <a:lstStyle>
            <a:lvl1pPr marL="0" indent="0">
              <a:buNone/>
              <a:defRPr sz="1470"/>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lvl="0"/>
            <a:r>
              <a:rPr lang="es-ES"/>
              <a:t>Haga clic para modificar los estilos de texto del patrón</a:t>
            </a:r>
          </a:p>
        </p:txBody>
      </p:sp>
      <p:cxnSp>
        <p:nvCxnSpPr>
          <p:cNvPr id="17" name="Straight Connector 16"/>
          <p:cNvCxnSpPr/>
          <p:nvPr/>
        </p:nvCxnSpPr>
        <p:spPr>
          <a:xfrm>
            <a:off x="5501398" y="2239790"/>
            <a:ext cx="0" cy="4159603"/>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10279257" y="2239786"/>
            <a:ext cx="0" cy="416430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E5F57ED-1AE8-4748-8637-4EEB017D230D}" type="datetime1">
              <a:rPr lang="es-MX" smtClean="0"/>
              <a:t>10/04/2023</a:t>
            </a:fld>
            <a:endParaRPr lang="es-MX"/>
          </a:p>
        </p:txBody>
      </p:sp>
      <p:sp>
        <p:nvSpPr>
          <p:cNvPr id="4"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34658394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409"/>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63320" y="4462513"/>
            <a:ext cx="4340784" cy="604942"/>
          </a:xfrm>
        </p:spPr>
        <p:txBody>
          <a:bodyPr anchor="b">
            <a:noAutofit/>
          </a:bodyPr>
          <a:lstStyle>
            <a:lvl1pPr marL="0" indent="0">
              <a:buNone/>
              <a:defRPr sz="2520" b="0">
                <a:solidFill>
                  <a:schemeClr val="bg2">
                    <a:lumMod val="40000"/>
                    <a:lumOff val="60000"/>
                  </a:schemeClr>
                </a:solidFill>
              </a:defRPr>
            </a:lvl1pPr>
            <a:lvl2pPr marL="479969" indent="0">
              <a:buNone/>
              <a:defRPr sz="2100" b="1"/>
            </a:lvl2pPr>
            <a:lvl3pPr marL="959937" indent="0">
              <a:buNone/>
              <a:defRPr sz="1890" b="1"/>
            </a:lvl3pPr>
            <a:lvl4pPr marL="1439906" indent="0">
              <a:buNone/>
              <a:defRPr sz="1680" b="1"/>
            </a:lvl4pPr>
            <a:lvl5pPr marL="1919874" indent="0">
              <a:buNone/>
              <a:defRPr sz="1680" b="1"/>
            </a:lvl5pPr>
            <a:lvl6pPr marL="2399843" indent="0">
              <a:buNone/>
              <a:defRPr sz="1680" b="1"/>
            </a:lvl6pPr>
            <a:lvl7pPr marL="2879811" indent="0">
              <a:buNone/>
              <a:defRPr sz="1680" b="1"/>
            </a:lvl7pPr>
            <a:lvl8pPr marL="3359780" indent="0">
              <a:buNone/>
              <a:defRPr sz="1680" b="1"/>
            </a:lvl8pPr>
            <a:lvl9pPr marL="3839748" indent="0">
              <a:buNone/>
              <a:defRPr sz="1680" b="1"/>
            </a:lvl9pPr>
          </a:lstStyle>
          <a:p>
            <a:pPr lvl="0"/>
            <a:r>
              <a:rPr lang="es-ES"/>
              <a:t>Haga clic para modificar los estilos de texto del patrón</a:t>
            </a:r>
          </a:p>
        </p:txBody>
      </p:sp>
      <p:sp>
        <p:nvSpPr>
          <p:cNvPr id="29" name="Picture Placeholder 2"/>
          <p:cNvSpPr>
            <a:spLocks noGrp="1" noChangeAspect="1"/>
          </p:cNvSpPr>
          <p:nvPr>
            <p:ph type="pic" idx="15"/>
          </p:nvPr>
        </p:nvSpPr>
        <p:spPr>
          <a:xfrm>
            <a:off x="963320" y="2319783"/>
            <a:ext cx="4340784" cy="159984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80"/>
            </a:lvl1pPr>
            <a:lvl2pPr marL="479969" indent="0">
              <a:buNone/>
              <a:defRPr sz="1680"/>
            </a:lvl2pPr>
            <a:lvl3pPr marL="959937" indent="0">
              <a:buNone/>
              <a:defRPr sz="1680"/>
            </a:lvl3pPr>
            <a:lvl4pPr marL="1439906" indent="0">
              <a:buNone/>
              <a:defRPr sz="1680"/>
            </a:lvl4pPr>
            <a:lvl5pPr marL="1919874" indent="0">
              <a:buNone/>
              <a:defRPr sz="1680"/>
            </a:lvl5pPr>
            <a:lvl6pPr marL="2399843" indent="0">
              <a:buNone/>
              <a:defRPr sz="1680"/>
            </a:lvl6pPr>
            <a:lvl7pPr marL="2879811" indent="0">
              <a:buNone/>
              <a:defRPr sz="1680"/>
            </a:lvl7pPr>
            <a:lvl8pPr marL="3359780" indent="0">
              <a:buNone/>
              <a:defRPr sz="1680"/>
            </a:lvl8pPr>
            <a:lvl9pPr marL="3839748" indent="0">
              <a:buNone/>
              <a:defRPr sz="168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963320" y="5067455"/>
            <a:ext cx="4340784" cy="691996"/>
          </a:xfrm>
        </p:spPr>
        <p:txBody>
          <a:bodyPr anchor="t">
            <a:normAutofit/>
          </a:bodyPr>
          <a:lstStyle>
            <a:lvl1pPr marL="0" indent="0">
              <a:buNone/>
              <a:defRPr sz="1470"/>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lvl="0"/>
            <a:r>
              <a:rPr lang="es-ES"/>
              <a:t>Haga clic para modificar los estilos de texto del patrón</a:t>
            </a:r>
          </a:p>
        </p:txBody>
      </p:sp>
      <p:sp>
        <p:nvSpPr>
          <p:cNvPr id="5" name="Text Placeholder 4"/>
          <p:cNvSpPr>
            <a:spLocks noGrp="1"/>
          </p:cNvSpPr>
          <p:nvPr>
            <p:ph type="body" sz="quarter" idx="3"/>
          </p:nvPr>
        </p:nvSpPr>
        <p:spPr>
          <a:xfrm>
            <a:off x="5742401" y="4462513"/>
            <a:ext cx="4326722" cy="604942"/>
          </a:xfrm>
        </p:spPr>
        <p:txBody>
          <a:bodyPr anchor="b">
            <a:noAutofit/>
          </a:bodyPr>
          <a:lstStyle>
            <a:lvl1pPr marL="0" indent="0">
              <a:buNone/>
              <a:defRPr sz="2520" b="0">
                <a:solidFill>
                  <a:schemeClr val="bg2">
                    <a:lumMod val="40000"/>
                    <a:lumOff val="60000"/>
                  </a:schemeClr>
                </a:solidFill>
              </a:defRPr>
            </a:lvl1pPr>
            <a:lvl2pPr marL="479969" indent="0">
              <a:buNone/>
              <a:defRPr sz="2100" b="1"/>
            </a:lvl2pPr>
            <a:lvl3pPr marL="959937" indent="0">
              <a:buNone/>
              <a:defRPr sz="1890" b="1"/>
            </a:lvl3pPr>
            <a:lvl4pPr marL="1439906" indent="0">
              <a:buNone/>
              <a:defRPr sz="1680" b="1"/>
            </a:lvl4pPr>
            <a:lvl5pPr marL="1919874" indent="0">
              <a:buNone/>
              <a:defRPr sz="1680" b="1"/>
            </a:lvl5pPr>
            <a:lvl6pPr marL="2399843" indent="0">
              <a:buNone/>
              <a:defRPr sz="1680" b="1"/>
            </a:lvl6pPr>
            <a:lvl7pPr marL="2879811" indent="0">
              <a:buNone/>
              <a:defRPr sz="1680" b="1"/>
            </a:lvl7pPr>
            <a:lvl8pPr marL="3359780" indent="0">
              <a:buNone/>
              <a:defRPr sz="1680" b="1"/>
            </a:lvl8pPr>
            <a:lvl9pPr marL="3839748" indent="0">
              <a:buNone/>
              <a:defRPr sz="1680" b="1"/>
            </a:lvl9pPr>
          </a:lstStyle>
          <a:p>
            <a:pPr lvl="0"/>
            <a:r>
              <a:rPr lang="es-ES"/>
              <a:t>Haga clic para modificar los estilos de texto del patrón</a:t>
            </a:r>
          </a:p>
        </p:txBody>
      </p:sp>
      <p:sp>
        <p:nvSpPr>
          <p:cNvPr id="30" name="Picture Placeholder 2"/>
          <p:cNvSpPr>
            <a:spLocks noGrp="1" noChangeAspect="1"/>
          </p:cNvSpPr>
          <p:nvPr>
            <p:ph type="pic" idx="21"/>
          </p:nvPr>
        </p:nvSpPr>
        <p:spPr>
          <a:xfrm>
            <a:off x="5742398" y="2319783"/>
            <a:ext cx="4326722" cy="159984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80"/>
            </a:lvl1pPr>
            <a:lvl2pPr marL="479969" indent="0">
              <a:buNone/>
              <a:defRPr sz="1680"/>
            </a:lvl2pPr>
            <a:lvl3pPr marL="959937" indent="0">
              <a:buNone/>
              <a:defRPr sz="1680"/>
            </a:lvl3pPr>
            <a:lvl4pPr marL="1439906" indent="0">
              <a:buNone/>
              <a:defRPr sz="1680"/>
            </a:lvl4pPr>
            <a:lvl5pPr marL="1919874" indent="0">
              <a:buNone/>
              <a:defRPr sz="1680"/>
            </a:lvl5pPr>
            <a:lvl6pPr marL="2399843" indent="0">
              <a:buNone/>
              <a:defRPr sz="1680"/>
            </a:lvl6pPr>
            <a:lvl7pPr marL="2879811" indent="0">
              <a:buNone/>
              <a:defRPr sz="1680"/>
            </a:lvl7pPr>
            <a:lvl8pPr marL="3359780" indent="0">
              <a:buNone/>
              <a:defRPr sz="1680"/>
            </a:lvl8pPr>
            <a:lvl9pPr marL="3839748" indent="0">
              <a:buNone/>
              <a:defRPr sz="168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5740401" y="5067454"/>
            <a:ext cx="4332452" cy="691996"/>
          </a:xfrm>
        </p:spPr>
        <p:txBody>
          <a:bodyPr anchor="t">
            <a:normAutofit/>
          </a:bodyPr>
          <a:lstStyle>
            <a:lvl1pPr marL="0" indent="0">
              <a:buNone/>
              <a:defRPr sz="1470"/>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lvl="0"/>
            <a:r>
              <a:rPr lang="es-ES"/>
              <a:t>Haga clic para modificar los estilos de texto del patrón</a:t>
            </a:r>
          </a:p>
        </p:txBody>
      </p:sp>
      <p:sp>
        <p:nvSpPr>
          <p:cNvPr id="14" name="Text Placeholder 4"/>
          <p:cNvSpPr>
            <a:spLocks noGrp="1"/>
          </p:cNvSpPr>
          <p:nvPr>
            <p:ph type="body" sz="quarter" idx="13"/>
          </p:nvPr>
        </p:nvSpPr>
        <p:spPr>
          <a:xfrm>
            <a:off x="10519140" y="4462513"/>
            <a:ext cx="4329065" cy="604942"/>
          </a:xfrm>
        </p:spPr>
        <p:txBody>
          <a:bodyPr anchor="b">
            <a:noAutofit/>
          </a:bodyPr>
          <a:lstStyle>
            <a:lvl1pPr marL="0" indent="0">
              <a:buNone/>
              <a:defRPr sz="2520" b="0">
                <a:solidFill>
                  <a:schemeClr val="bg2">
                    <a:lumMod val="40000"/>
                    <a:lumOff val="60000"/>
                  </a:schemeClr>
                </a:solidFill>
              </a:defRPr>
            </a:lvl1pPr>
            <a:lvl2pPr marL="479969" indent="0">
              <a:buNone/>
              <a:defRPr sz="2100" b="1"/>
            </a:lvl2pPr>
            <a:lvl3pPr marL="959937" indent="0">
              <a:buNone/>
              <a:defRPr sz="1890" b="1"/>
            </a:lvl3pPr>
            <a:lvl4pPr marL="1439906" indent="0">
              <a:buNone/>
              <a:defRPr sz="1680" b="1"/>
            </a:lvl4pPr>
            <a:lvl5pPr marL="1919874" indent="0">
              <a:buNone/>
              <a:defRPr sz="1680" b="1"/>
            </a:lvl5pPr>
            <a:lvl6pPr marL="2399843" indent="0">
              <a:buNone/>
              <a:defRPr sz="1680" b="1"/>
            </a:lvl6pPr>
            <a:lvl7pPr marL="2879811" indent="0">
              <a:buNone/>
              <a:defRPr sz="1680" b="1"/>
            </a:lvl7pPr>
            <a:lvl8pPr marL="3359780" indent="0">
              <a:buNone/>
              <a:defRPr sz="1680" b="1"/>
            </a:lvl8pPr>
            <a:lvl9pPr marL="3839748" indent="0">
              <a:buNone/>
              <a:defRPr sz="1680" b="1"/>
            </a:lvl9pPr>
          </a:lstStyle>
          <a:p>
            <a:pPr lvl="0"/>
            <a:r>
              <a:rPr lang="es-ES"/>
              <a:t>Haga clic para modificar los estilos de texto del patrón</a:t>
            </a:r>
          </a:p>
        </p:txBody>
      </p:sp>
      <p:sp>
        <p:nvSpPr>
          <p:cNvPr id="31" name="Picture Placeholder 2"/>
          <p:cNvSpPr>
            <a:spLocks noGrp="1" noChangeAspect="1"/>
          </p:cNvSpPr>
          <p:nvPr>
            <p:ph type="pic" idx="22"/>
          </p:nvPr>
        </p:nvSpPr>
        <p:spPr>
          <a:xfrm>
            <a:off x="10519137" y="2319783"/>
            <a:ext cx="4329065" cy="159984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80"/>
            </a:lvl1pPr>
            <a:lvl2pPr marL="479969" indent="0">
              <a:buNone/>
              <a:defRPr sz="1680"/>
            </a:lvl2pPr>
            <a:lvl3pPr marL="959937" indent="0">
              <a:buNone/>
              <a:defRPr sz="1680"/>
            </a:lvl3pPr>
            <a:lvl4pPr marL="1439906" indent="0">
              <a:buNone/>
              <a:defRPr sz="1680"/>
            </a:lvl4pPr>
            <a:lvl5pPr marL="1919874" indent="0">
              <a:buNone/>
              <a:defRPr sz="1680"/>
            </a:lvl5pPr>
            <a:lvl6pPr marL="2399843" indent="0">
              <a:buNone/>
              <a:defRPr sz="1680"/>
            </a:lvl6pPr>
            <a:lvl7pPr marL="2879811" indent="0">
              <a:buNone/>
              <a:defRPr sz="1680"/>
            </a:lvl7pPr>
            <a:lvl8pPr marL="3359780" indent="0">
              <a:buNone/>
              <a:defRPr sz="1680"/>
            </a:lvl8pPr>
            <a:lvl9pPr marL="3839748" indent="0">
              <a:buNone/>
              <a:defRPr sz="168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10518955" y="5067452"/>
            <a:ext cx="4334801" cy="691996"/>
          </a:xfrm>
        </p:spPr>
        <p:txBody>
          <a:bodyPr anchor="t">
            <a:normAutofit/>
          </a:bodyPr>
          <a:lstStyle>
            <a:lvl1pPr marL="0" indent="0">
              <a:buNone/>
              <a:defRPr sz="1470"/>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lvl="0"/>
            <a:r>
              <a:rPr lang="es-ES"/>
              <a:t>Haga clic para modificar los estilos de texto del patrón</a:t>
            </a:r>
          </a:p>
        </p:txBody>
      </p:sp>
      <p:cxnSp>
        <p:nvCxnSpPr>
          <p:cNvPr id="19" name="Straight Connector 18"/>
          <p:cNvCxnSpPr/>
          <p:nvPr/>
        </p:nvCxnSpPr>
        <p:spPr>
          <a:xfrm>
            <a:off x="5501398" y="2239790"/>
            <a:ext cx="0" cy="4159603"/>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10279257" y="2239786"/>
            <a:ext cx="0" cy="416430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027248D-BFED-4BD5-8648-DC47FE2C4D3E}" type="datetime1">
              <a:rPr lang="es-MX" smtClean="0"/>
              <a:t>10/04/2023</a:t>
            </a:fld>
            <a:endParaRPr lang="es-MX"/>
          </a:p>
        </p:txBody>
      </p:sp>
      <p:sp>
        <p:nvSpPr>
          <p:cNvPr id="4"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10166036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8C01918-AF20-461C-B9F9-B7375D676A96}" type="datetime1">
              <a:rPr lang="es-MX" smtClean="0"/>
              <a:t>10/04/2023</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24409359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260609" y="451629"/>
            <a:ext cx="2587597" cy="6116083"/>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963320" y="931579"/>
            <a:ext cx="10959777" cy="563612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09D9229-51E3-4FCB-842F-9A2BFFB9B335}" type="datetime1">
              <a:rPr lang="es-MX" smtClean="0"/>
              <a:t>10/04/2023</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2023876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3"/>
          <p:cNvSpPr>
            <a:spLocks noGrp="1"/>
          </p:cNvSpPr>
          <p:nvPr>
            <p:ph type="dt" sz="half" idx="10"/>
          </p:nvPr>
        </p:nvSpPr>
        <p:spPr/>
        <p:txBody>
          <a:bodyPr/>
          <a:lstStyle/>
          <a:p>
            <a:fld id="{35D64C27-C722-4F0F-98A4-F6E7D0DC60B2}" type="datetime1">
              <a:rPr lang="es-MX" smtClean="0"/>
              <a:t>10/04/2023</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1361276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705216" y="3004158"/>
            <a:ext cx="13030485" cy="2010986"/>
          </a:xfrm>
        </p:spPr>
        <p:txBody>
          <a:bodyPr anchor="b"/>
          <a:lstStyle>
            <a:lvl1pPr algn="l">
              <a:defRPr sz="4199"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705214" y="5015148"/>
            <a:ext cx="13030487" cy="903221"/>
          </a:xfrm>
        </p:spPr>
        <p:txBody>
          <a:bodyPr anchor="t"/>
          <a:lstStyle>
            <a:lvl1pPr marL="0" indent="0" algn="l">
              <a:buNone/>
              <a:defRPr sz="2100" cap="all">
                <a:solidFill>
                  <a:schemeClr val="bg2">
                    <a:lumMod val="40000"/>
                    <a:lumOff val="60000"/>
                  </a:schemeClr>
                </a:solidFill>
              </a:defRPr>
            </a:lvl1pPr>
            <a:lvl2pPr marL="479969" indent="0">
              <a:buNone/>
              <a:defRPr sz="1890">
                <a:solidFill>
                  <a:schemeClr val="tx1">
                    <a:tint val="75000"/>
                  </a:schemeClr>
                </a:solidFill>
              </a:defRPr>
            </a:lvl2pPr>
            <a:lvl3pPr marL="959937" indent="0">
              <a:buNone/>
              <a:defRPr sz="1680">
                <a:solidFill>
                  <a:schemeClr val="tx1">
                    <a:tint val="75000"/>
                  </a:schemeClr>
                </a:solidFill>
              </a:defRPr>
            </a:lvl3pPr>
            <a:lvl4pPr marL="1439906" indent="0">
              <a:buNone/>
              <a:defRPr sz="1470">
                <a:solidFill>
                  <a:schemeClr val="tx1">
                    <a:tint val="75000"/>
                  </a:schemeClr>
                </a:solidFill>
              </a:defRPr>
            </a:lvl4pPr>
            <a:lvl5pPr marL="1919874" indent="0">
              <a:buNone/>
              <a:defRPr sz="1470">
                <a:solidFill>
                  <a:schemeClr val="tx1">
                    <a:tint val="75000"/>
                  </a:schemeClr>
                </a:solidFill>
              </a:defRPr>
            </a:lvl5pPr>
            <a:lvl6pPr marL="2399843" indent="0">
              <a:buNone/>
              <a:defRPr sz="1470">
                <a:solidFill>
                  <a:schemeClr val="tx1">
                    <a:tint val="75000"/>
                  </a:schemeClr>
                </a:solidFill>
              </a:defRPr>
            </a:lvl6pPr>
            <a:lvl7pPr marL="2879811" indent="0">
              <a:buNone/>
              <a:defRPr sz="1470">
                <a:solidFill>
                  <a:schemeClr val="tx1">
                    <a:tint val="75000"/>
                  </a:schemeClr>
                </a:solidFill>
              </a:defRPr>
            </a:lvl7pPr>
            <a:lvl8pPr marL="3359780" indent="0">
              <a:buNone/>
              <a:defRPr sz="1470">
                <a:solidFill>
                  <a:schemeClr val="tx1">
                    <a:tint val="75000"/>
                  </a:schemeClr>
                </a:solidFill>
              </a:defRPr>
            </a:lvl8pPr>
            <a:lvl9pPr marL="3839748" indent="0">
              <a:buNone/>
              <a:defRPr sz="147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1B872AD5-C098-4C1D-9D38-0FD4995D4465}" type="datetime1">
              <a:rPr lang="es-MX" smtClean="0"/>
              <a:t>10/04/2023</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27406275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628968" y="2163128"/>
            <a:ext cx="6490897" cy="4404580"/>
          </a:xfrm>
        </p:spPr>
        <p:txBody>
          <a:bodyPr>
            <a:normAutofit/>
          </a:bodyPr>
          <a:lstStyle>
            <a:lvl1pPr>
              <a:defRPr sz="1890"/>
            </a:lvl1pPr>
            <a:lvl2pPr>
              <a:defRPr sz="1680"/>
            </a:lvl2pPr>
            <a:lvl3pPr>
              <a:defRPr sz="1470"/>
            </a:lvl3pPr>
            <a:lvl4pPr>
              <a:defRPr sz="1260"/>
            </a:lvl4pPr>
            <a:lvl5pPr>
              <a:defRPr sz="1260"/>
            </a:lvl5pPr>
            <a:lvl6pPr>
              <a:defRPr sz="1260"/>
            </a:lvl6pPr>
            <a:lvl7pPr>
              <a:defRPr sz="1260"/>
            </a:lvl7pPr>
            <a:lvl8pPr>
              <a:defRPr sz="1260"/>
            </a:lvl8pPr>
            <a:lvl9pPr>
              <a:defRPr sz="126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8348478" y="2158425"/>
            <a:ext cx="6490901" cy="4409285"/>
          </a:xfrm>
        </p:spPr>
        <p:txBody>
          <a:bodyPr>
            <a:normAutofit/>
          </a:bodyPr>
          <a:lstStyle>
            <a:lvl1pPr>
              <a:defRPr sz="1890"/>
            </a:lvl1pPr>
            <a:lvl2pPr>
              <a:defRPr sz="1680"/>
            </a:lvl2pPr>
            <a:lvl3pPr>
              <a:defRPr sz="1470"/>
            </a:lvl3pPr>
            <a:lvl4pPr>
              <a:defRPr sz="1260"/>
            </a:lvl4pPr>
            <a:lvl5pPr>
              <a:defRPr sz="1260"/>
            </a:lvl5pPr>
            <a:lvl6pPr>
              <a:defRPr sz="1260"/>
            </a:lvl6pPr>
            <a:lvl7pPr>
              <a:defRPr sz="1260"/>
            </a:lvl7pPr>
            <a:lvl8pPr>
              <a:defRPr sz="1260"/>
            </a:lvl8pPr>
            <a:lvl9pPr>
              <a:defRPr sz="126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0CA37C2-9D51-43A2-8512-F604DA71149F}" type="datetime1">
              <a:rPr lang="es-MX" smtClean="0"/>
              <a:t>10/04/2023</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2631921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628968" y="1999809"/>
            <a:ext cx="6490896" cy="604942"/>
          </a:xfrm>
        </p:spPr>
        <p:txBody>
          <a:bodyPr anchor="b">
            <a:noAutofit/>
          </a:bodyPr>
          <a:lstStyle>
            <a:lvl1pPr marL="0" indent="0">
              <a:buNone/>
              <a:defRPr sz="2520" b="0">
                <a:solidFill>
                  <a:schemeClr val="bg2">
                    <a:lumMod val="40000"/>
                    <a:lumOff val="60000"/>
                  </a:schemeClr>
                </a:solidFill>
              </a:defRPr>
            </a:lvl1pPr>
            <a:lvl2pPr marL="479969" indent="0">
              <a:buNone/>
              <a:defRPr sz="2100" b="1"/>
            </a:lvl2pPr>
            <a:lvl3pPr marL="959937" indent="0">
              <a:buNone/>
              <a:defRPr sz="1890" b="1"/>
            </a:lvl3pPr>
            <a:lvl4pPr marL="1439906" indent="0">
              <a:buNone/>
              <a:defRPr sz="1680" b="1"/>
            </a:lvl4pPr>
            <a:lvl5pPr marL="1919874" indent="0">
              <a:buNone/>
              <a:defRPr sz="1680" b="1"/>
            </a:lvl5pPr>
            <a:lvl6pPr marL="2399843" indent="0">
              <a:buNone/>
              <a:defRPr sz="1680" b="1"/>
            </a:lvl6pPr>
            <a:lvl7pPr marL="2879811" indent="0">
              <a:buNone/>
              <a:defRPr sz="1680" b="1"/>
            </a:lvl7pPr>
            <a:lvl8pPr marL="3359780" indent="0">
              <a:buNone/>
              <a:defRPr sz="1680" b="1"/>
            </a:lvl8pPr>
            <a:lvl9pPr marL="3839748" indent="0">
              <a:buNone/>
              <a:defRPr sz="1680" b="1"/>
            </a:lvl9pPr>
          </a:lstStyle>
          <a:p>
            <a:pPr lvl="0"/>
            <a:r>
              <a:rPr lang="es-ES"/>
              <a:t>Haga clic para modificar los estilos de texto del patrón</a:t>
            </a:r>
          </a:p>
        </p:txBody>
      </p:sp>
      <p:sp>
        <p:nvSpPr>
          <p:cNvPr id="4" name="Content Placeholder 3"/>
          <p:cNvSpPr>
            <a:spLocks noGrp="1"/>
          </p:cNvSpPr>
          <p:nvPr>
            <p:ph sz="half" idx="2"/>
          </p:nvPr>
        </p:nvSpPr>
        <p:spPr>
          <a:xfrm>
            <a:off x="1628968" y="2639752"/>
            <a:ext cx="6490897" cy="3927959"/>
          </a:xfrm>
        </p:spPr>
        <p:txBody>
          <a:bodyPr>
            <a:normAutofit/>
          </a:bodyPr>
          <a:lstStyle>
            <a:lvl1pPr>
              <a:defRPr sz="1890"/>
            </a:lvl1pPr>
            <a:lvl2pPr>
              <a:defRPr sz="1680"/>
            </a:lvl2pPr>
            <a:lvl3pPr>
              <a:defRPr sz="1470"/>
            </a:lvl3pPr>
            <a:lvl4pPr>
              <a:defRPr sz="1260"/>
            </a:lvl4pPr>
            <a:lvl5pPr>
              <a:defRPr sz="1260"/>
            </a:lvl5pPr>
            <a:lvl6pPr>
              <a:defRPr sz="1260"/>
            </a:lvl6pPr>
            <a:lvl7pPr>
              <a:defRPr sz="1260"/>
            </a:lvl7pPr>
            <a:lvl8pPr>
              <a:defRPr sz="1260"/>
            </a:lvl8pPr>
            <a:lvl9pPr>
              <a:defRPr sz="126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8348482" y="1999809"/>
            <a:ext cx="6490897" cy="604942"/>
          </a:xfrm>
        </p:spPr>
        <p:txBody>
          <a:bodyPr anchor="b">
            <a:noAutofit/>
          </a:bodyPr>
          <a:lstStyle>
            <a:lvl1pPr marL="0" indent="0">
              <a:buNone/>
              <a:defRPr sz="2520" b="0">
                <a:solidFill>
                  <a:schemeClr val="bg2">
                    <a:lumMod val="40000"/>
                    <a:lumOff val="60000"/>
                  </a:schemeClr>
                </a:solidFill>
              </a:defRPr>
            </a:lvl1pPr>
            <a:lvl2pPr marL="479969" indent="0">
              <a:buNone/>
              <a:defRPr sz="2100" b="1"/>
            </a:lvl2pPr>
            <a:lvl3pPr marL="959937" indent="0">
              <a:buNone/>
              <a:defRPr sz="1890" b="1"/>
            </a:lvl3pPr>
            <a:lvl4pPr marL="1439906" indent="0">
              <a:buNone/>
              <a:defRPr sz="1680" b="1"/>
            </a:lvl4pPr>
            <a:lvl5pPr marL="1919874" indent="0">
              <a:buNone/>
              <a:defRPr sz="1680" b="1"/>
            </a:lvl5pPr>
            <a:lvl6pPr marL="2399843" indent="0">
              <a:buNone/>
              <a:defRPr sz="1680" b="1"/>
            </a:lvl6pPr>
            <a:lvl7pPr marL="2879811" indent="0">
              <a:buNone/>
              <a:defRPr sz="1680" b="1"/>
            </a:lvl7pPr>
            <a:lvl8pPr marL="3359780" indent="0">
              <a:buNone/>
              <a:defRPr sz="1680" b="1"/>
            </a:lvl8pPr>
            <a:lvl9pPr marL="3839748" indent="0">
              <a:buNone/>
              <a:defRPr sz="1680" b="1"/>
            </a:lvl9pPr>
          </a:lstStyle>
          <a:p>
            <a:pPr lvl="0"/>
            <a:r>
              <a:rPr lang="es-ES"/>
              <a:t>Haga clic para modificar los estilos de texto del patrón</a:t>
            </a:r>
          </a:p>
        </p:txBody>
      </p:sp>
      <p:sp>
        <p:nvSpPr>
          <p:cNvPr id="6" name="Content Placeholder 5"/>
          <p:cNvSpPr>
            <a:spLocks noGrp="1"/>
          </p:cNvSpPr>
          <p:nvPr>
            <p:ph sz="quarter" idx="4"/>
          </p:nvPr>
        </p:nvSpPr>
        <p:spPr>
          <a:xfrm>
            <a:off x="8348482" y="2639752"/>
            <a:ext cx="6490897" cy="3927959"/>
          </a:xfrm>
        </p:spPr>
        <p:txBody>
          <a:bodyPr>
            <a:normAutofit/>
          </a:bodyPr>
          <a:lstStyle>
            <a:lvl1pPr>
              <a:defRPr sz="1890"/>
            </a:lvl1pPr>
            <a:lvl2pPr>
              <a:defRPr sz="1680"/>
            </a:lvl2pPr>
            <a:lvl3pPr>
              <a:defRPr sz="1470"/>
            </a:lvl3pPr>
            <a:lvl4pPr>
              <a:defRPr sz="1260"/>
            </a:lvl4pPr>
            <a:lvl5pPr>
              <a:defRPr sz="1260"/>
            </a:lvl5pPr>
            <a:lvl6pPr>
              <a:defRPr sz="1260"/>
            </a:lvl6pPr>
            <a:lvl7pPr>
              <a:defRPr sz="1260"/>
            </a:lvl7pPr>
            <a:lvl8pPr>
              <a:defRPr sz="1260"/>
            </a:lvl8pPr>
            <a:lvl9pPr>
              <a:defRPr sz="126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1F62D3-8897-483D-8341-1B45ECE103A1}" type="datetime1">
              <a:rPr lang="es-MX" smtClean="0"/>
              <a:t>10/04/2023</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2652599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7" name="Date Placeholder 2"/>
          <p:cNvSpPr>
            <a:spLocks noGrp="1"/>
          </p:cNvSpPr>
          <p:nvPr>
            <p:ph type="dt" sz="half" idx="10"/>
          </p:nvPr>
        </p:nvSpPr>
        <p:spPr/>
        <p:txBody>
          <a:bodyPr/>
          <a:lstStyle/>
          <a:p>
            <a:fld id="{0757B676-F720-47A8-B5B5-D574728B6C71}" type="datetime1">
              <a:rPr lang="es-MX" smtClean="0"/>
              <a:t>10/04/2023</a:t>
            </a:fld>
            <a:endParaRPr lang="es-MX"/>
          </a:p>
        </p:txBody>
      </p:sp>
      <p:sp>
        <p:nvSpPr>
          <p:cNvPr id="5" name="Footer Placeholder 3"/>
          <p:cNvSpPr>
            <a:spLocks noGrp="1"/>
          </p:cNvSpPr>
          <p:nvPr>
            <p:ph type="ftr" sz="quarter" idx="11"/>
          </p:nvPr>
        </p:nvSpPr>
        <p:spPr/>
        <p:txBody>
          <a:bodyPr/>
          <a:lstStyle/>
          <a:p>
            <a:endParaRPr lang="es-MX"/>
          </a:p>
        </p:txBody>
      </p:sp>
      <p:sp>
        <p:nvSpPr>
          <p:cNvPr id="6" name="Slide Number Placeholder 4"/>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3709939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2A2ED56-8E7B-4974-9AED-B097A26DEA59}" type="datetime1">
              <a:rPr lang="es-MX" smtClean="0"/>
              <a:t>10/04/2023</a:t>
            </a:fld>
            <a:endParaRPr lang="es-MX"/>
          </a:p>
        </p:txBody>
      </p:sp>
      <p:sp>
        <p:nvSpPr>
          <p:cNvPr id="5" name="Footer Placeholder 2"/>
          <p:cNvSpPr>
            <a:spLocks noGrp="1"/>
          </p:cNvSpPr>
          <p:nvPr>
            <p:ph type="ftr" sz="quarter" idx="11"/>
          </p:nvPr>
        </p:nvSpPr>
        <p:spPr/>
        <p:txBody>
          <a:bodyPr/>
          <a:lstStyle/>
          <a:p>
            <a:endParaRPr lang="es-MX"/>
          </a:p>
        </p:txBody>
      </p:sp>
      <p:sp>
        <p:nvSpPr>
          <p:cNvPr id="6" name="Slide Number Placeholder 3"/>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1219524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705211" y="1519859"/>
            <a:ext cx="5021442" cy="1519855"/>
          </a:xfrm>
        </p:spPr>
        <p:txBody>
          <a:bodyPr anchor="b"/>
          <a:lstStyle>
            <a:lvl1pPr algn="l">
              <a:defRPr sz="252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7064162" y="1519855"/>
            <a:ext cx="7671538" cy="4799542"/>
          </a:xfrm>
        </p:spPr>
        <p:txBody>
          <a:bodyPr anchor="ctr">
            <a:normAutofit/>
          </a:bodyPr>
          <a:lstStyle>
            <a:lvl1pPr>
              <a:defRPr sz="2100"/>
            </a:lvl1pPr>
            <a:lvl2pPr>
              <a:defRPr sz="1890"/>
            </a:lvl2pPr>
            <a:lvl3pPr>
              <a:defRPr sz="1680"/>
            </a:lvl3pPr>
            <a:lvl4pPr>
              <a:defRPr sz="1470"/>
            </a:lvl4pPr>
            <a:lvl5pPr>
              <a:defRPr sz="1470"/>
            </a:lvl5pPr>
            <a:lvl6pPr>
              <a:defRPr sz="1470"/>
            </a:lvl6pPr>
            <a:lvl7pPr>
              <a:defRPr sz="1470"/>
            </a:lvl7pPr>
            <a:lvl8pPr>
              <a:defRPr sz="1470"/>
            </a:lvl8pPr>
            <a:lvl9pPr>
              <a:defRPr sz="147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705212" y="3285024"/>
            <a:ext cx="5021439" cy="3039709"/>
          </a:xfrm>
        </p:spPr>
        <p:txBody>
          <a:bodyPr/>
          <a:lstStyle>
            <a:lvl1pPr marL="0" indent="0">
              <a:buNone/>
              <a:defRPr sz="1470"/>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lvl="0"/>
            <a:r>
              <a:rPr lang="es-ES"/>
              <a:t>Haga clic para modificar los estilos de texto del patrón</a:t>
            </a:r>
          </a:p>
        </p:txBody>
      </p:sp>
      <p:sp>
        <p:nvSpPr>
          <p:cNvPr id="7" name="Date Placeholder 4"/>
          <p:cNvSpPr>
            <a:spLocks noGrp="1"/>
          </p:cNvSpPr>
          <p:nvPr>
            <p:ph type="dt" sz="half" idx="10"/>
          </p:nvPr>
        </p:nvSpPr>
        <p:spPr/>
        <p:txBody>
          <a:bodyPr/>
          <a:lstStyle/>
          <a:p>
            <a:fld id="{E34868BC-60AA-4819-9CCC-0AD8AE6FAFFD}" type="datetime1">
              <a:rPr lang="es-MX" smtClean="0"/>
              <a:t>10/04/2023</a:t>
            </a:fld>
            <a:endParaRPr lang="es-MX"/>
          </a:p>
        </p:txBody>
      </p:sp>
      <p:sp>
        <p:nvSpPr>
          <p:cNvPr id="5" name="Footer Placeholder 5"/>
          <p:cNvSpPr>
            <a:spLocks noGrp="1"/>
          </p:cNvSpPr>
          <p:nvPr>
            <p:ph type="ftr" sz="quarter" idx="11"/>
          </p:nvPr>
        </p:nvSpPr>
        <p:spPr/>
        <p:txBody>
          <a:bodyPr/>
          <a:lstStyle/>
          <a:p>
            <a:endParaRPr lang="es-MX"/>
          </a:p>
        </p:txBody>
      </p:sp>
      <p:sp>
        <p:nvSpPr>
          <p:cNvPr id="6" name="Slide Number Placeholder 6"/>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2183800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703667" y="1946473"/>
            <a:ext cx="7519331" cy="1653184"/>
          </a:xfrm>
        </p:spPr>
        <p:txBody>
          <a:bodyPr anchor="b">
            <a:normAutofit/>
          </a:bodyPr>
          <a:lstStyle>
            <a:lvl1pPr algn="l">
              <a:defRPr sz="3779"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0260536" y="1199886"/>
            <a:ext cx="4725175" cy="47995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80"/>
            </a:lvl1pPr>
            <a:lvl2pPr marL="479969" indent="0">
              <a:buNone/>
              <a:defRPr sz="1680"/>
            </a:lvl2pPr>
            <a:lvl3pPr marL="959937" indent="0">
              <a:buNone/>
              <a:defRPr sz="1680"/>
            </a:lvl3pPr>
            <a:lvl4pPr marL="1439906" indent="0">
              <a:buNone/>
              <a:defRPr sz="1680"/>
            </a:lvl4pPr>
            <a:lvl5pPr marL="1919874" indent="0">
              <a:buNone/>
              <a:defRPr sz="1680"/>
            </a:lvl5pPr>
            <a:lvl6pPr marL="2399843" indent="0">
              <a:buNone/>
              <a:defRPr sz="1680"/>
            </a:lvl6pPr>
            <a:lvl7pPr marL="2879811" indent="0">
              <a:buNone/>
              <a:defRPr sz="1680"/>
            </a:lvl7pPr>
            <a:lvl8pPr marL="3359780" indent="0">
              <a:buNone/>
              <a:defRPr sz="1680"/>
            </a:lvl8pPr>
            <a:lvl9pPr marL="3839748" indent="0">
              <a:buNone/>
              <a:defRPr sz="168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705214" y="3839637"/>
            <a:ext cx="7507625" cy="1439863"/>
          </a:xfrm>
        </p:spPr>
        <p:txBody>
          <a:bodyPr>
            <a:normAutofit/>
          </a:bodyPr>
          <a:lstStyle>
            <a:lvl1pPr marL="0" indent="0">
              <a:buNone/>
              <a:defRPr sz="1470"/>
            </a:lvl1pPr>
            <a:lvl2pPr marL="479969" indent="0">
              <a:buNone/>
              <a:defRPr sz="1260"/>
            </a:lvl2pPr>
            <a:lvl3pPr marL="959937" indent="0">
              <a:buNone/>
              <a:defRPr sz="1050"/>
            </a:lvl3pPr>
            <a:lvl4pPr marL="1439906" indent="0">
              <a:buNone/>
              <a:defRPr sz="945"/>
            </a:lvl4pPr>
            <a:lvl5pPr marL="1919874" indent="0">
              <a:buNone/>
              <a:defRPr sz="945"/>
            </a:lvl5pPr>
            <a:lvl6pPr marL="2399843" indent="0">
              <a:buNone/>
              <a:defRPr sz="945"/>
            </a:lvl6pPr>
            <a:lvl7pPr marL="2879811" indent="0">
              <a:buNone/>
              <a:defRPr sz="945"/>
            </a:lvl7pPr>
            <a:lvl8pPr marL="3359780" indent="0">
              <a:buNone/>
              <a:defRPr sz="945"/>
            </a:lvl8pPr>
            <a:lvl9pPr marL="3839748" indent="0">
              <a:buNone/>
              <a:defRPr sz="945"/>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AE621A53-E170-438E-AD73-7A8E9A6EA0FD}" type="datetime1">
              <a:rPr lang="es-MX" smtClean="0"/>
              <a:t>10/04/2023</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FE569E57-A1D0-47AE-A3E4-85DA6C503064}" type="slidenum">
              <a:rPr lang="es-MX" smtClean="0"/>
              <a:t>‹Nº›</a:t>
            </a:fld>
            <a:endParaRPr lang="es-MX"/>
          </a:p>
        </p:txBody>
      </p:sp>
    </p:spTree>
    <p:extLst>
      <p:ext uri="{BB962C8B-B14F-4D97-AF65-F5344CB8AC3E}">
        <p14:creationId xmlns:p14="http://schemas.microsoft.com/office/powerpoint/2010/main" val="2606602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2" y="2802552"/>
            <a:ext cx="5960375" cy="4396762"/>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1" y="3036296"/>
            <a:ext cx="2247738" cy="2483178"/>
          </a:xfrm>
          <a:prstGeom prst="rect">
            <a:avLst/>
          </a:prstGeom>
        </p:spPr>
      </p:pic>
      <p:sp>
        <p:nvSpPr>
          <p:cNvPr id="16" name="Oval 15"/>
          <p:cNvSpPr/>
          <p:nvPr/>
        </p:nvSpPr>
        <p:spPr>
          <a:xfrm>
            <a:off x="12710624" y="1759832"/>
            <a:ext cx="4162654" cy="2959718"/>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11810594" y="5"/>
            <a:ext cx="2367293" cy="1198213"/>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12705998" y="6399389"/>
            <a:ext cx="1467181" cy="799924"/>
          </a:xfrm>
          <a:prstGeom prst="rect">
            <a:avLst/>
          </a:prstGeom>
        </p:spPr>
      </p:pic>
      <p:sp>
        <p:nvSpPr>
          <p:cNvPr id="14" name="Rectangle 13"/>
          <p:cNvSpPr/>
          <p:nvPr/>
        </p:nvSpPr>
        <p:spPr>
          <a:xfrm>
            <a:off x="15410725" y="0"/>
            <a:ext cx="1012537" cy="1199886"/>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953941" y="475249"/>
            <a:ext cx="13885437" cy="1470232"/>
          </a:xfrm>
          <a:prstGeom prst="rect">
            <a:avLst/>
          </a:prstGeom>
        </p:spPr>
        <p:txBody>
          <a:bodyPr vert="horz" lIns="91440" tIns="45720" rIns="91440" bIns="45720" rtlCol="0" anchor="t">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628968" y="2155089"/>
            <a:ext cx="13208962" cy="440428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15205440" y="1814800"/>
            <a:ext cx="1039900" cy="450016"/>
          </a:xfrm>
          <a:prstGeom prst="rect">
            <a:avLst/>
          </a:prstGeom>
        </p:spPr>
        <p:txBody>
          <a:bodyPr vert="horz" lIns="91440" tIns="45720" rIns="91440" bIns="45720" rtlCol="0" anchor="t"/>
          <a:lstStyle>
            <a:lvl1pPr algn="l">
              <a:defRPr sz="1155" b="0" i="0">
                <a:solidFill>
                  <a:schemeClr val="tx1">
                    <a:tint val="75000"/>
                    <a:alpha val="60000"/>
                  </a:schemeClr>
                </a:solidFill>
              </a:defRPr>
            </a:lvl1pPr>
          </a:lstStyle>
          <a:p>
            <a:fld id="{8FF9F09D-5CC4-4370-9240-A1ABEAABDF6E}" type="datetime1">
              <a:rPr lang="es-MX" smtClean="0"/>
              <a:t>10/04/2023</a:t>
            </a:fld>
            <a:endParaRPr lang="es-MX"/>
          </a:p>
        </p:txBody>
      </p:sp>
      <p:sp>
        <p:nvSpPr>
          <p:cNvPr id="5" name="Footer Placeholder 4"/>
          <p:cNvSpPr>
            <a:spLocks noGrp="1"/>
          </p:cNvSpPr>
          <p:nvPr>
            <p:ph type="ftr" sz="quarter" idx="3"/>
          </p:nvPr>
        </p:nvSpPr>
        <p:spPr>
          <a:xfrm rot="5400000">
            <a:off x="14039811" y="3320794"/>
            <a:ext cx="4051892" cy="450019"/>
          </a:xfrm>
          <a:prstGeom prst="rect">
            <a:avLst/>
          </a:prstGeom>
        </p:spPr>
        <p:txBody>
          <a:bodyPr vert="horz" lIns="91440" tIns="45720" rIns="91440" bIns="45720" rtlCol="0" anchor="b"/>
          <a:lstStyle>
            <a:lvl1pPr algn="l">
              <a:defRPr sz="1155" b="0" i="0">
                <a:solidFill>
                  <a:schemeClr val="tx1">
                    <a:tint val="75000"/>
                    <a:alpha val="60000"/>
                  </a:schemeClr>
                </a:solidFill>
              </a:defRPr>
            </a:lvl1pPr>
          </a:lstStyle>
          <a:p>
            <a:endParaRPr lang="es-MX"/>
          </a:p>
        </p:txBody>
      </p:sp>
      <p:sp>
        <p:nvSpPr>
          <p:cNvPr id="6" name="Slide Number Placeholder 5"/>
          <p:cNvSpPr>
            <a:spLocks noGrp="1"/>
          </p:cNvSpPr>
          <p:nvPr>
            <p:ph type="sldNum" sz="quarter" idx="4"/>
          </p:nvPr>
        </p:nvSpPr>
        <p:spPr bwMode="gray">
          <a:xfrm>
            <a:off x="15284828" y="310447"/>
            <a:ext cx="1237545" cy="805894"/>
          </a:xfrm>
          <a:prstGeom prst="rect">
            <a:avLst/>
          </a:prstGeom>
        </p:spPr>
        <p:txBody>
          <a:bodyPr vert="horz" lIns="91440" tIns="45720" rIns="91440" bIns="45720" rtlCol="0" anchor="b"/>
          <a:lstStyle>
            <a:lvl1pPr algn="ctr">
              <a:defRPr sz="2939" b="0" i="0">
                <a:solidFill>
                  <a:schemeClr val="tx1">
                    <a:tint val="75000"/>
                  </a:schemeClr>
                </a:solidFill>
              </a:defRPr>
            </a:lvl1pPr>
          </a:lstStyle>
          <a:p>
            <a:fld id="{FE569E57-A1D0-47AE-A3E4-85DA6C503064}" type="slidenum">
              <a:rPr lang="es-MX" smtClean="0"/>
              <a:t>‹Nº›</a:t>
            </a:fld>
            <a:endParaRPr lang="es-MX"/>
          </a:p>
        </p:txBody>
      </p:sp>
    </p:spTree>
    <p:extLst>
      <p:ext uri="{BB962C8B-B14F-4D97-AF65-F5344CB8AC3E}">
        <p14:creationId xmlns:p14="http://schemas.microsoft.com/office/powerpoint/2010/main" val="2578171066"/>
      </p:ext>
    </p:extLst>
  </p:cSld>
  <p:clrMap bg1="dk1" tx1="lt1" bg2="dk2" tx2="lt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 id="2147483816" r:id="rId12"/>
    <p:sldLayoutId id="2147483817" r:id="rId13"/>
    <p:sldLayoutId id="2147483818" r:id="rId14"/>
    <p:sldLayoutId id="2147483819" r:id="rId15"/>
    <p:sldLayoutId id="2147483820" r:id="rId16"/>
    <p:sldLayoutId id="2147483821" r:id="rId17"/>
  </p:sldLayoutIdLst>
  <p:hf hdr="0" ftr="0" dt="0"/>
  <p:txStyles>
    <p:titleStyle>
      <a:lvl1pPr algn="l" defTabSz="479969" rtl="0" eaLnBrk="1" latinLnBrk="0" hangingPunct="1">
        <a:spcBef>
          <a:spcPct val="0"/>
        </a:spcBef>
        <a:buNone/>
        <a:defRPr sz="440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59976" indent="-359976" algn="l" defTabSz="479969" rtl="0" eaLnBrk="1" latinLnBrk="0" hangingPunct="1">
        <a:spcBef>
          <a:spcPts val="1050"/>
        </a:spcBef>
        <a:spcAft>
          <a:spcPts val="0"/>
        </a:spcAft>
        <a:buClr>
          <a:schemeClr val="bg2">
            <a:lumMod val="40000"/>
            <a:lumOff val="60000"/>
          </a:schemeClr>
        </a:buClr>
        <a:buSzPct val="80000"/>
        <a:buFont typeface="Wingdings 3" charset="2"/>
        <a:buChar char=""/>
        <a:defRPr sz="2100" b="0" i="0" kern="1200">
          <a:solidFill>
            <a:schemeClr val="tx1"/>
          </a:solidFill>
          <a:latin typeface="+mj-lt"/>
          <a:ea typeface="+mj-ea"/>
          <a:cs typeface="+mj-cs"/>
        </a:defRPr>
      </a:lvl1pPr>
      <a:lvl2pPr marL="779949" indent="-299980" algn="l" defTabSz="479969" rtl="0" eaLnBrk="1" latinLnBrk="0" hangingPunct="1">
        <a:spcBef>
          <a:spcPts val="1050"/>
        </a:spcBef>
        <a:spcAft>
          <a:spcPts val="0"/>
        </a:spcAft>
        <a:buClr>
          <a:schemeClr val="bg2">
            <a:lumMod val="40000"/>
            <a:lumOff val="60000"/>
          </a:schemeClr>
        </a:buClr>
        <a:buSzPct val="80000"/>
        <a:buFont typeface="Wingdings 3" charset="2"/>
        <a:buChar char=""/>
        <a:defRPr sz="1890" b="0" i="0" kern="1200">
          <a:solidFill>
            <a:schemeClr val="tx1"/>
          </a:solidFill>
          <a:latin typeface="+mj-lt"/>
          <a:ea typeface="+mj-ea"/>
          <a:cs typeface="+mj-cs"/>
        </a:defRPr>
      </a:lvl2pPr>
      <a:lvl3pPr marL="1199921" indent="-239984" algn="l" defTabSz="479969" rtl="0" eaLnBrk="1" latinLnBrk="0" hangingPunct="1">
        <a:spcBef>
          <a:spcPts val="105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3pPr>
      <a:lvl4pPr marL="1679890" indent="-239984" algn="l" defTabSz="479969" rtl="0" eaLnBrk="1" latinLnBrk="0" hangingPunct="1">
        <a:spcBef>
          <a:spcPts val="1050"/>
        </a:spcBef>
        <a:spcAft>
          <a:spcPts val="0"/>
        </a:spcAft>
        <a:buClr>
          <a:schemeClr val="bg2">
            <a:lumMod val="40000"/>
            <a:lumOff val="60000"/>
          </a:schemeClr>
        </a:buClr>
        <a:buSzPct val="80000"/>
        <a:buFont typeface="Wingdings 3" charset="2"/>
        <a:buChar char=""/>
        <a:defRPr sz="1470" b="0" i="0" kern="1200">
          <a:solidFill>
            <a:schemeClr val="tx1"/>
          </a:solidFill>
          <a:latin typeface="+mj-lt"/>
          <a:ea typeface="+mj-ea"/>
          <a:cs typeface="+mj-cs"/>
        </a:defRPr>
      </a:lvl4pPr>
      <a:lvl5pPr marL="2159859" indent="-239984" algn="l" defTabSz="479969" rtl="0" eaLnBrk="1" latinLnBrk="0" hangingPunct="1">
        <a:spcBef>
          <a:spcPts val="1050"/>
        </a:spcBef>
        <a:spcAft>
          <a:spcPts val="0"/>
        </a:spcAft>
        <a:buClr>
          <a:schemeClr val="bg2">
            <a:lumMod val="40000"/>
            <a:lumOff val="60000"/>
          </a:schemeClr>
        </a:buClr>
        <a:buSzPct val="80000"/>
        <a:buFont typeface="Wingdings 3" charset="2"/>
        <a:buChar char=""/>
        <a:defRPr sz="1470" b="0" i="0" kern="1200">
          <a:solidFill>
            <a:schemeClr val="tx1"/>
          </a:solidFill>
          <a:latin typeface="+mj-lt"/>
          <a:ea typeface="+mj-ea"/>
          <a:cs typeface="+mj-cs"/>
        </a:defRPr>
      </a:lvl5pPr>
      <a:lvl6pPr marL="2630799" indent="-239984" algn="l" defTabSz="479969" rtl="0" eaLnBrk="1" latinLnBrk="0" hangingPunct="1">
        <a:spcBef>
          <a:spcPts val="1050"/>
        </a:spcBef>
        <a:spcAft>
          <a:spcPts val="0"/>
        </a:spcAft>
        <a:buClr>
          <a:schemeClr val="bg2">
            <a:lumMod val="40000"/>
            <a:lumOff val="60000"/>
          </a:schemeClr>
        </a:buClr>
        <a:buSzPct val="80000"/>
        <a:buFont typeface="Wingdings 3" charset="2"/>
        <a:buChar char=""/>
        <a:defRPr sz="1470" b="0" i="0" kern="1200">
          <a:solidFill>
            <a:schemeClr val="tx1"/>
          </a:solidFill>
          <a:latin typeface="+mj-lt"/>
          <a:ea typeface="+mj-ea"/>
          <a:cs typeface="+mj-cs"/>
        </a:defRPr>
      </a:lvl6pPr>
      <a:lvl7pPr marL="3119796" indent="-239984" algn="l" defTabSz="479969" rtl="0" eaLnBrk="1" latinLnBrk="0" hangingPunct="1">
        <a:spcBef>
          <a:spcPts val="1050"/>
        </a:spcBef>
        <a:spcAft>
          <a:spcPts val="0"/>
        </a:spcAft>
        <a:buClr>
          <a:schemeClr val="bg2">
            <a:lumMod val="40000"/>
            <a:lumOff val="60000"/>
          </a:schemeClr>
        </a:buClr>
        <a:buSzPct val="80000"/>
        <a:buFont typeface="Wingdings 3" charset="2"/>
        <a:buChar char=""/>
        <a:defRPr sz="1470" b="0" i="0" kern="1200">
          <a:solidFill>
            <a:schemeClr val="tx1"/>
          </a:solidFill>
          <a:latin typeface="+mj-lt"/>
          <a:ea typeface="+mj-ea"/>
          <a:cs typeface="+mj-cs"/>
        </a:defRPr>
      </a:lvl7pPr>
      <a:lvl8pPr marL="3599764" indent="-239984" algn="l" defTabSz="479969" rtl="0" eaLnBrk="1" latinLnBrk="0" hangingPunct="1">
        <a:spcBef>
          <a:spcPts val="1050"/>
        </a:spcBef>
        <a:spcAft>
          <a:spcPts val="0"/>
        </a:spcAft>
        <a:buClr>
          <a:schemeClr val="bg2">
            <a:lumMod val="40000"/>
            <a:lumOff val="60000"/>
          </a:schemeClr>
        </a:buClr>
        <a:buSzPct val="80000"/>
        <a:buFont typeface="Wingdings 3" charset="2"/>
        <a:buChar char=""/>
        <a:defRPr sz="1470" b="0" i="0" kern="1200">
          <a:solidFill>
            <a:schemeClr val="tx1"/>
          </a:solidFill>
          <a:latin typeface="+mj-lt"/>
          <a:ea typeface="+mj-ea"/>
          <a:cs typeface="+mj-cs"/>
        </a:defRPr>
      </a:lvl8pPr>
      <a:lvl9pPr marL="4079733" indent="-239984" algn="l" defTabSz="479969" rtl="0" eaLnBrk="1" latinLnBrk="0" hangingPunct="1">
        <a:spcBef>
          <a:spcPts val="1050"/>
        </a:spcBef>
        <a:spcAft>
          <a:spcPts val="0"/>
        </a:spcAft>
        <a:buClr>
          <a:schemeClr val="bg2">
            <a:lumMod val="40000"/>
            <a:lumOff val="60000"/>
          </a:schemeClr>
        </a:buClr>
        <a:buSzPct val="80000"/>
        <a:buFont typeface="Wingdings 3" charset="2"/>
        <a:buChar char=""/>
        <a:defRPr sz="1470" b="0" i="0" kern="1200">
          <a:solidFill>
            <a:schemeClr val="tx1"/>
          </a:solidFill>
          <a:latin typeface="+mj-lt"/>
          <a:ea typeface="+mj-ea"/>
          <a:cs typeface="+mj-cs"/>
        </a:defRPr>
      </a:lvl9pPr>
    </p:bodyStyle>
    <p:otherStyle>
      <a:defPPr>
        <a:defRPr lang="en-US"/>
      </a:defPPr>
      <a:lvl1pPr marL="0" algn="l" defTabSz="479969" rtl="0" eaLnBrk="1" latinLnBrk="0" hangingPunct="1">
        <a:defRPr sz="1890" kern="1200">
          <a:solidFill>
            <a:schemeClr val="tx1"/>
          </a:solidFill>
          <a:latin typeface="+mn-lt"/>
          <a:ea typeface="+mn-ea"/>
          <a:cs typeface="+mn-cs"/>
        </a:defRPr>
      </a:lvl1pPr>
      <a:lvl2pPr marL="479969" algn="l" defTabSz="479969" rtl="0" eaLnBrk="1" latinLnBrk="0" hangingPunct="1">
        <a:defRPr sz="1890" kern="1200">
          <a:solidFill>
            <a:schemeClr val="tx1"/>
          </a:solidFill>
          <a:latin typeface="+mn-lt"/>
          <a:ea typeface="+mn-ea"/>
          <a:cs typeface="+mn-cs"/>
        </a:defRPr>
      </a:lvl2pPr>
      <a:lvl3pPr marL="959937" algn="l" defTabSz="479969" rtl="0" eaLnBrk="1" latinLnBrk="0" hangingPunct="1">
        <a:defRPr sz="1890" kern="1200">
          <a:solidFill>
            <a:schemeClr val="tx1"/>
          </a:solidFill>
          <a:latin typeface="+mn-lt"/>
          <a:ea typeface="+mn-ea"/>
          <a:cs typeface="+mn-cs"/>
        </a:defRPr>
      </a:lvl3pPr>
      <a:lvl4pPr marL="1439906" algn="l" defTabSz="479969" rtl="0" eaLnBrk="1" latinLnBrk="0" hangingPunct="1">
        <a:defRPr sz="1890" kern="1200">
          <a:solidFill>
            <a:schemeClr val="tx1"/>
          </a:solidFill>
          <a:latin typeface="+mn-lt"/>
          <a:ea typeface="+mn-ea"/>
          <a:cs typeface="+mn-cs"/>
        </a:defRPr>
      </a:lvl4pPr>
      <a:lvl5pPr marL="1919874" algn="l" defTabSz="479969" rtl="0" eaLnBrk="1" latinLnBrk="0" hangingPunct="1">
        <a:defRPr sz="1890" kern="1200">
          <a:solidFill>
            <a:schemeClr val="tx1"/>
          </a:solidFill>
          <a:latin typeface="+mn-lt"/>
          <a:ea typeface="+mn-ea"/>
          <a:cs typeface="+mn-cs"/>
        </a:defRPr>
      </a:lvl5pPr>
      <a:lvl6pPr marL="2399843" algn="l" defTabSz="479969" rtl="0" eaLnBrk="1" latinLnBrk="0" hangingPunct="1">
        <a:defRPr sz="1890" kern="1200">
          <a:solidFill>
            <a:schemeClr val="tx1"/>
          </a:solidFill>
          <a:latin typeface="+mn-lt"/>
          <a:ea typeface="+mn-ea"/>
          <a:cs typeface="+mn-cs"/>
        </a:defRPr>
      </a:lvl6pPr>
      <a:lvl7pPr marL="2879811" algn="l" defTabSz="479969" rtl="0" eaLnBrk="1" latinLnBrk="0" hangingPunct="1">
        <a:defRPr sz="1890" kern="1200">
          <a:solidFill>
            <a:schemeClr val="tx1"/>
          </a:solidFill>
          <a:latin typeface="+mn-lt"/>
          <a:ea typeface="+mn-ea"/>
          <a:cs typeface="+mn-cs"/>
        </a:defRPr>
      </a:lvl7pPr>
      <a:lvl8pPr marL="3359780" algn="l" defTabSz="479969" rtl="0" eaLnBrk="1" latinLnBrk="0" hangingPunct="1">
        <a:defRPr sz="1890" kern="1200">
          <a:solidFill>
            <a:schemeClr val="tx1"/>
          </a:solidFill>
          <a:latin typeface="+mn-lt"/>
          <a:ea typeface="+mn-ea"/>
          <a:cs typeface="+mn-cs"/>
        </a:defRPr>
      </a:lvl8pPr>
      <a:lvl9pPr marL="3839748" algn="l" defTabSz="479969"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6.png"/></Relationships>
</file>

<file path=ppt/slides/_rels/slide100.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27.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26.png"/><Relationship Id="rId5" Type="http://schemas.openxmlformats.org/officeDocument/2006/relationships/image" Target="../media/image225.png"/><Relationship Id="rId4" Type="http://schemas.openxmlformats.org/officeDocument/2006/relationships/image" Target="../media/image6.png"/></Relationships>
</file>

<file path=ppt/slides/_rels/slide10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29.png"/><Relationship Id="rId5" Type="http://schemas.openxmlformats.org/officeDocument/2006/relationships/image" Target="../media/image228.png"/><Relationship Id="rId4" Type="http://schemas.openxmlformats.org/officeDocument/2006/relationships/image" Target="../media/image6.png"/></Relationships>
</file>

<file path=ppt/slides/_rels/slide10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31.png"/><Relationship Id="rId5" Type="http://schemas.openxmlformats.org/officeDocument/2006/relationships/image" Target="../media/image230.png"/><Relationship Id="rId4" Type="http://schemas.openxmlformats.org/officeDocument/2006/relationships/image" Target="../media/image6.png"/></Relationships>
</file>

<file path=ppt/slides/_rels/slide10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33.png"/><Relationship Id="rId5" Type="http://schemas.openxmlformats.org/officeDocument/2006/relationships/image" Target="../media/image232.png"/><Relationship Id="rId4" Type="http://schemas.openxmlformats.org/officeDocument/2006/relationships/image" Target="../media/image6.png"/></Relationships>
</file>

<file path=ppt/slides/_rels/slide10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35.png"/><Relationship Id="rId5" Type="http://schemas.openxmlformats.org/officeDocument/2006/relationships/image" Target="../media/image234.png"/><Relationship Id="rId4" Type="http://schemas.openxmlformats.org/officeDocument/2006/relationships/image" Target="../media/image6.png"/></Relationships>
</file>

<file path=ppt/slides/_rels/slide10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3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37.png"/><Relationship Id="rId5" Type="http://schemas.openxmlformats.org/officeDocument/2006/relationships/image" Target="../media/image236.png"/><Relationship Id="rId4" Type="http://schemas.openxmlformats.org/officeDocument/2006/relationships/image" Target="../media/image6.png"/></Relationships>
</file>

<file path=ppt/slides/_rels/slide10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40.png"/><Relationship Id="rId5" Type="http://schemas.openxmlformats.org/officeDocument/2006/relationships/image" Target="../media/image239.png"/><Relationship Id="rId4" Type="http://schemas.openxmlformats.org/officeDocument/2006/relationships/image" Target="../media/image6.png"/></Relationships>
</file>

<file path=ppt/slides/_rels/slide10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242.png"/><Relationship Id="rId4" Type="http://schemas.openxmlformats.org/officeDocument/2006/relationships/image" Target="../media/image241.png"/></Relationships>
</file>

<file path=ppt/slides/_rels/slide109.xml.rels><?xml version="1.0" encoding="UTF-8" standalone="yes"?>
<Relationships xmlns="http://schemas.openxmlformats.org/package/2006/relationships"><Relationship Id="rId2" Type="http://schemas.openxmlformats.org/officeDocument/2006/relationships/image" Target="../media/image24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8.png"/><Relationship Id="rId7" Type="http://schemas.openxmlformats.org/officeDocument/2006/relationships/image" Target="../media/image23.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8.png"/><Relationship Id="rId7" Type="http://schemas.openxmlformats.org/officeDocument/2006/relationships/image" Target="../media/image27.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6.png"/><Relationship Id="rId9" Type="http://schemas.openxmlformats.org/officeDocument/2006/relationships/image" Target="../media/image29.png"/></Relationships>
</file>

<file path=ppt/slides/_rels/slide16.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8.png"/><Relationship Id="rId7" Type="http://schemas.openxmlformats.org/officeDocument/2006/relationships/image" Target="../media/image32.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8.png"/><Relationship Id="rId7" Type="http://schemas.openxmlformats.org/officeDocument/2006/relationships/image" Target="../media/image36.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40.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41.jpe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44.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8" Type="http://schemas.openxmlformats.org/officeDocument/2006/relationships/image" Target="../media/image53.png"/><Relationship Id="rId3" Type="http://schemas.openxmlformats.org/officeDocument/2006/relationships/image" Target="../media/image8.png"/><Relationship Id="rId7" Type="http://schemas.openxmlformats.org/officeDocument/2006/relationships/image" Target="../media/image5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8.png"/><Relationship Id="rId7" Type="http://schemas.openxmlformats.org/officeDocument/2006/relationships/image" Target="../media/image56.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6.png"/><Relationship Id="rId9" Type="http://schemas.openxmlformats.org/officeDocument/2006/relationships/image" Target="../media/image58.png"/></Relationships>
</file>

<file path=ppt/slides/_rels/slide31.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8.png"/><Relationship Id="rId7" Type="http://schemas.openxmlformats.org/officeDocument/2006/relationships/image" Target="../media/image61.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8.png"/><Relationship Id="rId7" Type="http://schemas.openxmlformats.org/officeDocument/2006/relationships/image" Target="../media/image65.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64.png"/><Relationship Id="rId11" Type="http://schemas.openxmlformats.org/officeDocument/2006/relationships/image" Target="../media/image69.png"/><Relationship Id="rId5" Type="http://schemas.openxmlformats.org/officeDocument/2006/relationships/image" Target="../media/image63.png"/><Relationship Id="rId10" Type="http://schemas.openxmlformats.org/officeDocument/2006/relationships/image" Target="../media/image68.png"/><Relationship Id="rId4" Type="http://schemas.openxmlformats.org/officeDocument/2006/relationships/image" Target="../media/image6.png"/><Relationship Id="rId9" Type="http://schemas.openxmlformats.org/officeDocument/2006/relationships/image" Target="../media/image67.png"/></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73.png"/><Relationship Id="rId5" Type="http://schemas.openxmlformats.org/officeDocument/2006/relationships/image" Target="../media/image72.png"/><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75.png"/><Relationship Id="rId5" Type="http://schemas.openxmlformats.org/officeDocument/2006/relationships/image" Target="../media/image74.png"/><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7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77.png"/><Relationship Id="rId5" Type="http://schemas.openxmlformats.org/officeDocument/2006/relationships/image" Target="../media/image76.png"/><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80.png"/><Relationship Id="rId5" Type="http://schemas.openxmlformats.org/officeDocument/2006/relationships/image" Target="../media/image79.png"/><Relationship Id="rId4" Type="http://schemas.openxmlformats.org/officeDocument/2006/relationships/image" Target="../media/image6.png"/></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83.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82.png"/><Relationship Id="rId5" Type="http://schemas.openxmlformats.org/officeDocument/2006/relationships/image" Target="../media/image81.png"/><Relationship Id="rId4" Type="http://schemas.openxmlformats.org/officeDocument/2006/relationships/image" Target="../media/image6.png"/></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85.png"/><Relationship Id="rId5" Type="http://schemas.openxmlformats.org/officeDocument/2006/relationships/image" Target="../media/image84.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87.png"/><Relationship Id="rId5" Type="http://schemas.openxmlformats.org/officeDocument/2006/relationships/image" Target="../media/image86.png"/><Relationship Id="rId4" Type="http://schemas.openxmlformats.org/officeDocument/2006/relationships/image" Target="../media/image6.png"/></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90.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6.png"/></Relationships>
</file>

<file path=ppt/slides/_rels/slide42.xml.rels><?xml version="1.0" encoding="UTF-8" standalone="yes"?>
<Relationships xmlns="http://schemas.openxmlformats.org/package/2006/relationships"><Relationship Id="rId8" Type="http://schemas.openxmlformats.org/officeDocument/2006/relationships/image" Target="../media/image94.png"/><Relationship Id="rId3" Type="http://schemas.openxmlformats.org/officeDocument/2006/relationships/image" Target="../media/image7.png"/><Relationship Id="rId7" Type="http://schemas.openxmlformats.org/officeDocument/2006/relationships/image" Target="../media/image93.png"/><Relationship Id="rId2" Type="http://schemas.openxmlformats.org/officeDocument/2006/relationships/image" Target="../media/image91.png"/><Relationship Id="rId1" Type="http://schemas.openxmlformats.org/officeDocument/2006/relationships/slideLayout" Target="../slideLayouts/slideLayout2.xml"/><Relationship Id="rId6" Type="http://schemas.openxmlformats.org/officeDocument/2006/relationships/image" Target="../media/image92.png"/><Relationship Id="rId5" Type="http://schemas.openxmlformats.org/officeDocument/2006/relationships/image" Target="../media/image6.png"/><Relationship Id="rId4" Type="http://schemas.openxmlformats.org/officeDocument/2006/relationships/image" Target="../media/image8.png"/><Relationship Id="rId9" Type="http://schemas.openxmlformats.org/officeDocument/2006/relationships/image" Target="../media/image95.png"/></Relationships>
</file>

<file path=ppt/slides/_rels/slide43.xml.rels><?xml version="1.0" encoding="UTF-8" standalone="yes"?>
<Relationships xmlns="http://schemas.openxmlformats.org/package/2006/relationships"><Relationship Id="rId8" Type="http://schemas.openxmlformats.org/officeDocument/2006/relationships/image" Target="../media/image99.png"/><Relationship Id="rId3" Type="http://schemas.openxmlformats.org/officeDocument/2006/relationships/image" Target="../media/image8.png"/><Relationship Id="rId7" Type="http://schemas.openxmlformats.org/officeDocument/2006/relationships/image" Target="../media/image9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6.png"/></Relationships>
</file>

<file path=ppt/slides/_rels/slide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01.png"/><Relationship Id="rId5" Type="http://schemas.openxmlformats.org/officeDocument/2006/relationships/image" Target="../media/image100.png"/><Relationship Id="rId4" Type="http://schemas.openxmlformats.org/officeDocument/2006/relationships/image" Target="../media/image6.png"/></Relationships>
</file>

<file path=ppt/slides/_rels/slide4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04.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03.png"/><Relationship Id="rId5" Type="http://schemas.openxmlformats.org/officeDocument/2006/relationships/image" Target="../media/image102.png"/><Relationship Id="rId4" Type="http://schemas.openxmlformats.org/officeDocument/2006/relationships/image" Target="../media/image6.png"/></Relationships>
</file>

<file path=ppt/slides/_rels/slide46.xml.rels><?xml version="1.0" encoding="UTF-8" standalone="yes"?>
<Relationships xmlns="http://schemas.openxmlformats.org/package/2006/relationships"><Relationship Id="rId8" Type="http://schemas.openxmlformats.org/officeDocument/2006/relationships/image" Target="../media/image108.png"/><Relationship Id="rId3" Type="http://schemas.openxmlformats.org/officeDocument/2006/relationships/image" Target="../media/image8.png"/><Relationship Id="rId7" Type="http://schemas.openxmlformats.org/officeDocument/2006/relationships/image" Target="../media/image107.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06.png"/><Relationship Id="rId5" Type="http://schemas.openxmlformats.org/officeDocument/2006/relationships/image" Target="../media/image105.png"/><Relationship Id="rId4" Type="http://schemas.openxmlformats.org/officeDocument/2006/relationships/image" Target="../media/image6.png"/></Relationships>
</file>

<file path=ppt/slides/_rels/slide4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11.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0.png"/><Relationship Id="rId5" Type="http://schemas.openxmlformats.org/officeDocument/2006/relationships/image" Target="../media/image109.png"/><Relationship Id="rId4" Type="http://schemas.openxmlformats.org/officeDocument/2006/relationships/image" Target="../media/image6.png"/></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14.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3.png"/><Relationship Id="rId5" Type="http://schemas.openxmlformats.org/officeDocument/2006/relationships/image" Target="../media/image112.png"/><Relationship Id="rId4" Type="http://schemas.openxmlformats.org/officeDocument/2006/relationships/image" Target="../media/image6.png"/></Relationships>
</file>

<file path=ppt/slides/_rels/slide4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15.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1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7.png"/><Relationship Id="rId5" Type="http://schemas.openxmlformats.org/officeDocument/2006/relationships/image" Target="../media/image116.png"/><Relationship Id="rId4" Type="http://schemas.openxmlformats.org/officeDocument/2006/relationships/image" Target="../media/image6.png"/></Relationships>
</file>

<file path=ppt/slides/_rels/slide5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1.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20.png"/><Relationship Id="rId5" Type="http://schemas.openxmlformats.org/officeDocument/2006/relationships/image" Target="../media/image119.png"/><Relationship Id="rId4" Type="http://schemas.openxmlformats.org/officeDocument/2006/relationships/image" Target="../media/image6.png"/></Relationships>
</file>

<file path=ppt/slides/_rels/slide5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4.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23.png"/><Relationship Id="rId5" Type="http://schemas.openxmlformats.org/officeDocument/2006/relationships/image" Target="../media/image122.png"/><Relationship Id="rId4" Type="http://schemas.openxmlformats.org/officeDocument/2006/relationships/image" Target="../media/image6.png"/></Relationships>
</file>

<file path=ppt/slides/_rels/slide5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7.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26.png"/><Relationship Id="rId5" Type="http://schemas.openxmlformats.org/officeDocument/2006/relationships/image" Target="../media/image125.png"/><Relationship Id="rId4" Type="http://schemas.openxmlformats.org/officeDocument/2006/relationships/image" Target="../media/image6.png"/></Relationships>
</file>

<file path=ppt/slides/_rels/slide5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28.png"/><Relationship Id="rId4" Type="http://schemas.openxmlformats.org/officeDocument/2006/relationships/image" Target="../media/image6.png"/></Relationships>
</file>

<file path=ppt/slides/_rels/slide5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30.png"/><Relationship Id="rId5" Type="http://schemas.openxmlformats.org/officeDocument/2006/relationships/image" Target="../media/image129.png"/><Relationship Id="rId4" Type="http://schemas.openxmlformats.org/officeDocument/2006/relationships/image" Target="../media/image6.png"/></Relationships>
</file>

<file path=ppt/slides/_rels/slide5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32.png"/><Relationship Id="rId5" Type="http://schemas.openxmlformats.org/officeDocument/2006/relationships/image" Target="../media/image131.png"/><Relationship Id="rId4" Type="http://schemas.openxmlformats.org/officeDocument/2006/relationships/image" Target="../media/image6.png"/></Relationships>
</file>

<file path=ppt/slides/_rels/slide5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35.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34.png"/><Relationship Id="rId5" Type="http://schemas.openxmlformats.org/officeDocument/2006/relationships/image" Target="../media/image133.png"/><Relationship Id="rId4" Type="http://schemas.openxmlformats.org/officeDocument/2006/relationships/image" Target="../media/image6.png"/></Relationships>
</file>

<file path=ppt/slides/_rels/slide58.xml.rels><?xml version="1.0" encoding="UTF-8" standalone="yes"?>
<Relationships xmlns="http://schemas.openxmlformats.org/package/2006/relationships"><Relationship Id="rId8" Type="http://schemas.openxmlformats.org/officeDocument/2006/relationships/image" Target="../media/image139.png"/><Relationship Id="rId3" Type="http://schemas.openxmlformats.org/officeDocument/2006/relationships/image" Target="../media/image8.png"/><Relationship Id="rId7" Type="http://schemas.openxmlformats.org/officeDocument/2006/relationships/image" Target="../media/image13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6.png"/></Relationships>
</file>

<file path=ppt/slides/_rels/slide5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40.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42.png"/><Relationship Id="rId5" Type="http://schemas.openxmlformats.org/officeDocument/2006/relationships/image" Target="../media/image141.png"/><Relationship Id="rId4" Type="http://schemas.openxmlformats.org/officeDocument/2006/relationships/image" Target="../media/image6.png"/></Relationships>
</file>

<file path=ppt/slides/_rels/slide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44.png"/><Relationship Id="rId5" Type="http://schemas.openxmlformats.org/officeDocument/2006/relationships/image" Target="../media/image143.png"/><Relationship Id="rId4" Type="http://schemas.openxmlformats.org/officeDocument/2006/relationships/image" Target="../media/image6.png"/></Relationships>
</file>

<file path=ppt/slides/_rels/slide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46.png"/><Relationship Id="rId5" Type="http://schemas.openxmlformats.org/officeDocument/2006/relationships/image" Target="../media/image145.png"/><Relationship Id="rId4" Type="http://schemas.openxmlformats.org/officeDocument/2006/relationships/image" Target="../media/image6.png"/></Relationships>
</file>

<file path=ppt/slides/_rels/slide6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49.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48.png"/><Relationship Id="rId5" Type="http://schemas.openxmlformats.org/officeDocument/2006/relationships/image" Target="../media/image147.png"/><Relationship Id="rId4" Type="http://schemas.openxmlformats.org/officeDocument/2006/relationships/image" Target="../media/image6.png"/></Relationships>
</file>

<file path=ppt/slides/_rels/slide6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50.png"/><Relationship Id="rId4" Type="http://schemas.openxmlformats.org/officeDocument/2006/relationships/image" Target="../media/image6.png"/></Relationships>
</file>

<file path=ppt/slides/_rels/slide65.xml.rels><?xml version="1.0" encoding="UTF-8" standalone="yes"?>
<Relationships xmlns="http://schemas.openxmlformats.org/package/2006/relationships"><Relationship Id="rId8" Type="http://schemas.openxmlformats.org/officeDocument/2006/relationships/image" Target="../media/image154.png"/><Relationship Id="rId3" Type="http://schemas.openxmlformats.org/officeDocument/2006/relationships/image" Target="../media/image8.png"/><Relationship Id="rId7" Type="http://schemas.openxmlformats.org/officeDocument/2006/relationships/image" Target="../media/image153.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52.png"/><Relationship Id="rId5" Type="http://schemas.openxmlformats.org/officeDocument/2006/relationships/image" Target="../media/image151.png"/><Relationship Id="rId4" Type="http://schemas.openxmlformats.org/officeDocument/2006/relationships/image" Target="../media/image6.png"/></Relationships>
</file>

<file path=ppt/slides/_rels/slide6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56.png"/><Relationship Id="rId5" Type="http://schemas.openxmlformats.org/officeDocument/2006/relationships/image" Target="../media/image155.png"/><Relationship Id="rId4" Type="http://schemas.openxmlformats.org/officeDocument/2006/relationships/image" Target="../media/image6.png"/></Relationships>
</file>

<file path=ppt/slides/_rels/slide6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58.png"/><Relationship Id="rId5" Type="http://schemas.openxmlformats.org/officeDocument/2006/relationships/image" Target="../media/image157.png"/><Relationship Id="rId4" Type="http://schemas.openxmlformats.org/officeDocument/2006/relationships/image" Target="../media/image6.png"/></Relationships>
</file>

<file path=ppt/slides/_rels/slide68.xml.rels><?xml version="1.0" encoding="UTF-8" standalone="yes"?>
<Relationships xmlns="http://schemas.openxmlformats.org/package/2006/relationships"><Relationship Id="rId8" Type="http://schemas.openxmlformats.org/officeDocument/2006/relationships/image" Target="../media/image162.png"/><Relationship Id="rId3" Type="http://schemas.openxmlformats.org/officeDocument/2006/relationships/image" Target="../media/image7.png"/><Relationship Id="rId7" Type="http://schemas.openxmlformats.org/officeDocument/2006/relationships/image" Target="../media/image161.png"/><Relationship Id="rId2" Type="http://schemas.openxmlformats.org/officeDocument/2006/relationships/image" Target="../media/image159.png"/><Relationship Id="rId1" Type="http://schemas.openxmlformats.org/officeDocument/2006/relationships/slideLayout" Target="../slideLayouts/slideLayout2.xml"/><Relationship Id="rId6" Type="http://schemas.openxmlformats.org/officeDocument/2006/relationships/image" Target="../media/image160.png"/><Relationship Id="rId5" Type="http://schemas.openxmlformats.org/officeDocument/2006/relationships/image" Target="../media/image6.png"/><Relationship Id="rId4" Type="http://schemas.openxmlformats.org/officeDocument/2006/relationships/image" Target="../media/image8.png"/></Relationships>
</file>

<file path=ppt/slides/_rels/slide6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64.png"/><Relationship Id="rId5" Type="http://schemas.openxmlformats.org/officeDocument/2006/relationships/image" Target="../media/image163.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65.png"/><Relationship Id="rId4" Type="http://schemas.openxmlformats.org/officeDocument/2006/relationships/image" Target="../media/image6.png"/></Relationships>
</file>

<file path=ppt/slides/_rels/slide7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67.png"/><Relationship Id="rId5" Type="http://schemas.openxmlformats.org/officeDocument/2006/relationships/image" Target="../media/image166.png"/><Relationship Id="rId4" Type="http://schemas.openxmlformats.org/officeDocument/2006/relationships/image" Target="../media/image6.png"/></Relationships>
</file>

<file path=ppt/slides/_rels/slide7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69.png"/><Relationship Id="rId5" Type="http://schemas.openxmlformats.org/officeDocument/2006/relationships/image" Target="../media/image168.png"/><Relationship Id="rId4" Type="http://schemas.openxmlformats.org/officeDocument/2006/relationships/image" Target="../media/image6.png"/></Relationships>
</file>

<file path=ppt/slides/_rels/slide7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70.png"/><Relationship Id="rId4" Type="http://schemas.openxmlformats.org/officeDocument/2006/relationships/image" Target="../media/image6.png"/></Relationships>
</file>

<file path=ppt/slides/_rels/slide7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72.png"/><Relationship Id="rId5" Type="http://schemas.openxmlformats.org/officeDocument/2006/relationships/image" Target="../media/image171.png"/><Relationship Id="rId4" Type="http://schemas.openxmlformats.org/officeDocument/2006/relationships/image" Target="../media/image6.png"/></Relationships>
</file>

<file path=ppt/slides/_rels/slide77.xml.rels><?xml version="1.0" encoding="UTF-8" standalone="yes"?>
<Relationships xmlns="http://schemas.openxmlformats.org/package/2006/relationships"><Relationship Id="rId8" Type="http://schemas.openxmlformats.org/officeDocument/2006/relationships/image" Target="../media/image176.png"/><Relationship Id="rId3" Type="http://schemas.openxmlformats.org/officeDocument/2006/relationships/image" Target="../media/image8.png"/><Relationship Id="rId7" Type="http://schemas.openxmlformats.org/officeDocument/2006/relationships/image" Target="../media/image175.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74.png"/><Relationship Id="rId5" Type="http://schemas.openxmlformats.org/officeDocument/2006/relationships/image" Target="../media/image173.png"/><Relationship Id="rId4" Type="http://schemas.openxmlformats.org/officeDocument/2006/relationships/image" Target="../media/image6.png"/></Relationships>
</file>

<file path=ppt/slides/_rels/slide7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79.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78.png"/><Relationship Id="rId5" Type="http://schemas.openxmlformats.org/officeDocument/2006/relationships/image" Target="../media/image177.png"/><Relationship Id="rId4" Type="http://schemas.openxmlformats.org/officeDocument/2006/relationships/image" Target="../media/image6.png"/></Relationships>
</file>

<file path=ppt/slides/_rels/slide7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81.png"/><Relationship Id="rId5" Type="http://schemas.openxmlformats.org/officeDocument/2006/relationships/image" Target="../media/image180.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6.png"/><Relationship Id="rId9" Type="http://schemas.openxmlformats.org/officeDocument/2006/relationships/image" Target="../media/image14.png"/></Relationships>
</file>

<file path=ppt/slides/_rels/slide80.xml.rels><?xml version="1.0" encoding="UTF-8" standalone="yes"?>
<Relationships xmlns="http://schemas.openxmlformats.org/package/2006/relationships"><Relationship Id="rId8" Type="http://schemas.openxmlformats.org/officeDocument/2006/relationships/image" Target="../media/image180.png"/><Relationship Id="rId3" Type="http://schemas.openxmlformats.org/officeDocument/2006/relationships/image" Target="../media/image183.png"/><Relationship Id="rId7" Type="http://schemas.openxmlformats.org/officeDocument/2006/relationships/image" Target="../media/image6.png"/><Relationship Id="rId2" Type="http://schemas.openxmlformats.org/officeDocument/2006/relationships/image" Target="../media/image182.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86.png"/><Relationship Id="rId4" Type="http://schemas.openxmlformats.org/officeDocument/2006/relationships/image" Target="../media/image184.png"/><Relationship Id="rId9" Type="http://schemas.openxmlformats.org/officeDocument/2006/relationships/image" Target="../media/image185.png"/></Relationships>
</file>

<file path=ppt/slides/_rels/slide8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87.png"/><Relationship Id="rId5" Type="http://schemas.openxmlformats.org/officeDocument/2006/relationships/image" Target="../media/image180.png"/><Relationship Id="rId4" Type="http://schemas.openxmlformats.org/officeDocument/2006/relationships/image" Target="../media/image6.png"/></Relationships>
</file>

<file path=ppt/slides/_rels/slide8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89.png"/><Relationship Id="rId5" Type="http://schemas.openxmlformats.org/officeDocument/2006/relationships/image" Target="../media/image188.png"/><Relationship Id="rId4" Type="http://schemas.openxmlformats.org/officeDocument/2006/relationships/image" Target="../media/image6.png"/></Relationships>
</file>

<file path=ppt/slides/_rels/slide8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90.png"/><Relationship Id="rId4" Type="http://schemas.openxmlformats.org/officeDocument/2006/relationships/image" Target="../media/image6.png"/></Relationships>
</file>

<file path=ppt/slides/_rels/slide8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92.png"/><Relationship Id="rId5" Type="http://schemas.openxmlformats.org/officeDocument/2006/relationships/image" Target="../media/image191.png"/><Relationship Id="rId4" Type="http://schemas.openxmlformats.org/officeDocument/2006/relationships/image" Target="../media/image6.png"/></Relationships>
</file>

<file path=ppt/slides/_rels/slide8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95.png"/><Relationship Id="rId2" Type="http://schemas.openxmlformats.org/officeDocument/2006/relationships/image" Target="../media/image193.png"/><Relationship Id="rId1" Type="http://schemas.openxmlformats.org/officeDocument/2006/relationships/slideLayout" Target="../slideLayouts/slideLayout2.xml"/><Relationship Id="rId6" Type="http://schemas.openxmlformats.org/officeDocument/2006/relationships/image" Target="../media/image194.png"/><Relationship Id="rId5" Type="http://schemas.openxmlformats.org/officeDocument/2006/relationships/image" Target="../media/image6.png"/><Relationship Id="rId4" Type="http://schemas.openxmlformats.org/officeDocument/2006/relationships/image" Target="../media/image8.png"/></Relationships>
</file>

<file path=ppt/slides/_rels/slide8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97.png"/><Relationship Id="rId5" Type="http://schemas.openxmlformats.org/officeDocument/2006/relationships/image" Target="../media/image196.png"/><Relationship Id="rId4" Type="http://schemas.openxmlformats.org/officeDocument/2006/relationships/image" Target="../media/image6.png"/></Relationships>
</file>

<file path=ppt/slides/_rels/slide8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98.png"/><Relationship Id="rId4" Type="http://schemas.openxmlformats.org/officeDocument/2006/relationships/image" Target="../media/image6.png"/></Relationships>
</file>

<file path=ppt/slides/_rels/slide8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01.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00.png"/><Relationship Id="rId5" Type="http://schemas.openxmlformats.org/officeDocument/2006/relationships/image" Target="../media/image199.png"/><Relationship Id="rId4" Type="http://schemas.openxmlformats.org/officeDocument/2006/relationships/image" Target="../media/image6.png"/></Relationships>
</file>

<file path=ppt/slides/_rels/slide8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03.png"/><Relationship Id="rId5" Type="http://schemas.openxmlformats.org/officeDocument/2006/relationships/image" Target="../media/image202.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204.png"/><Relationship Id="rId4" Type="http://schemas.openxmlformats.org/officeDocument/2006/relationships/image" Target="../media/image6.png"/></Relationships>
</file>

<file path=ppt/slides/_rels/slide9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205.png"/><Relationship Id="rId4" Type="http://schemas.openxmlformats.org/officeDocument/2006/relationships/image" Target="../media/image6.png"/></Relationships>
</file>

<file path=ppt/slides/_rels/slide9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07.png"/><Relationship Id="rId5" Type="http://schemas.openxmlformats.org/officeDocument/2006/relationships/image" Target="../media/image206.png"/><Relationship Id="rId4" Type="http://schemas.openxmlformats.org/officeDocument/2006/relationships/image" Target="../media/image6.png"/></Relationships>
</file>

<file path=ppt/slides/_rels/slide9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09.png"/><Relationship Id="rId5" Type="http://schemas.openxmlformats.org/officeDocument/2006/relationships/image" Target="../media/image208.png"/><Relationship Id="rId4" Type="http://schemas.openxmlformats.org/officeDocument/2006/relationships/image" Target="../media/image6.png"/></Relationships>
</file>

<file path=ppt/slides/_rels/slide9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11.png"/><Relationship Id="rId5" Type="http://schemas.openxmlformats.org/officeDocument/2006/relationships/image" Target="../media/image210.png"/><Relationship Id="rId4" Type="http://schemas.openxmlformats.org/officeDocument/2006/relationships/image" Target="../media/image6.png"/></Relationships>
</file>

<file path=ppt/slides/_rels/slide9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13.png"/><Relationship Id="rId5" Type="http://schemas.openxmlformats.org/officeDocument/2006/relationships/image" Target="../media/image212.png"/><Relationship Id="rId4" Type="http://schemas.openxmlformats.org/officeDocument/2006/relationships/image" Target="../media/image6.png"/></Relationships>
</file>

<file path=ppt/slides/_rels/slide9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16.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15.png"/><Relationship Id="rId5" Type="http://schemas.openxmlformats.org/officeDocument/2006/relationships/image" Target="../media/image214.png"/><Relationship Id="rId4" Type="http://schemas.openxmlformats.org/officeDocument/2006/relationships/image" Target="../media/image6.png"/></Relationships>
</file>

<file path=ppt/slides/_rels/slide97.xml.rels><?xml version="1.0" encoding="UTF-8" standalone="yes"?>
<Relationships xmlns="http://schemas.openxmlformats.org/package/2006/relationships"><Relationship Id="rId3" Type="http://schemas.openxmlformats.org/officeDocument/2006/relationships/image" Target="../media/image218.png"/><Relationship Id="rId7" Type="http://schemas.openxmlformats.org/officeDocument/2006/relationships/image" Target="../media/image219.png"/><Relationship Id="rId2" Type="http://schemas.openxmlformats.org/officeDocument/2006/relationships/image" Target="../media/image217.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8.png"/><Relationship Id="rId4" Type="http://schemas.openxmlformats.org/officeDocument/2006/relationships/image" Target="../media/image7.png"/></Relationships>
</file>

<file path=ppt/slides/_rels/slide9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2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21.png"/><Relationship Id="rId5" Type="http://schemas.openxmlformats.org/officeDocument/2006/relationships/image" Target="../media/image220.png"/><Relationship Id="rId4" Type="http://schemas.openxmlformats.org/officeDocument/2006/relationships/image" Target="../media/image6.png"/></Relationships>
</file>

<file path=ppt/slides/_rels/slide9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24.png"/><Relationship Id="rId5" Type="http://schemas.openxmlformats.org/officeDocument/2006/relationships/image" Target="../media/image223.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2BA13F-16D1-A7C4-346E-78414E7C102F}"/>
              </a:ext>
            </a:extLst>
          </p:cNvPr>
          <p:cNvSpPr>
            <a:spLocks noGrp="1"/>
          </p:cNvSpPr>
          <p:nvPr>
            <p:ph type="ctrTitle"/>
          </p:nvPr>
        </p:nvSpPr>
        <p:spPr>
          <a:xfrm rot="16200000">
            <a:off x="-2700119" y="3088739"/>
            <a:ext cx="6998040" cy="820562"/>
          </a:xfrm>
        </p:spPr>
        <p:txBody>
          <a:bodyPr/>
          <a:lstStyle/>
          <a:p>
            <a:pPr algn="ctr"/>
            <a:r>
              <a:rPr lang="es-MX" sz="5400" dirty="0"/>
              <a:t>Introducción</a:t>
            </a:r>
          </a:p>
        </p:txBody>
      </p:sp>
      <p:sp>
        <p:nvSpPr>
          <p:cNvPr id="13" name="CuadroTexto 12">
            <a:extLst>
              <a:ext uri="{FF2B5EF4-FFF2-40B4-BE49-F238E27FC236}">
                <a16:creationId xmlns:a16="http://schemas.microsoft.com/office/drawing/2014/main" id="{23865D73-7294-5B58-A97F-C33CB0D4D87C}"/>
              </a:ext>
            </a:extLst>
          </p:cNvPr>
          <p:cNvSpPr txBox="1"/>
          <p:nvPr/>
        </p:nvSpPr>
        <p:spPr>
          <a:xfrm>
            <a:off x="1366266" y="253880"/>
            <a:ext cx="13791019" cy="2585323"/>
          </a:xfrm>
          <a:prstGeom prst="rect">
            <a:avLst/>
          </a:prstGeom>
          <a:noFill/>
        </p:spPr>
        <p:txBody>
          <a:bodyPr wrap="square" rtlCol="0">
            <a:spAutoFit/>
          </a:bodyPr>
          <a:lstStyle/>
          <a:p>
            <a:r>
              <a:rPr lang="es-MX" b="1" dirty="0">
                <a:latin typeface="Arial" panose="020B0604020202020204" pitchFamily="34" charset="0"/>
                <a:cs typeface="Arial" panose="020B0604020202020204" pitchFamily="34" charset="0"/>
              </a:rPr>
              <a:t>Algo de Historia…..</a:t>
            </a:r>
          </a:p>
          <a:p>
            <a:endParaRPr lang="es-MX" b="1" dirty="0">
              <a:latin typeface="Arial" panose="020B0604020202020204" pitchFamily="34" charset="0"/>
              <a:cs typeface="Arial" panose="020B0604020202020204" pitchFamily="34" charset="0"/>
            </a:endParaRPr>
          </a:p>
          <a:p>
            <a:r>
              <a:rPr lang="es-MX" dirty="0">
                <a:latin typeface="Arial" panose="020B0604020202020204" pitchFamily="34" charset="0"/>
                <a:cs typeface="Arial" panose="020B0604020202020204" pitchFamily="34" charset="0"/>
              </a:rPr>
              <a:t>Cuando Tim Berners-Lee publicó la primera página web a finales de 1990 en el CERN, la web era muy distinta a como la conocemos</a:t>
            </a:r>
          </a:p>
          <a:p>
            <a:r>
              <a:rPr lang="es-MX" dirty="0">
                <a:latin typeface="Arial" panose="020B0604020202020204" pitchFamily="34" charset="0"/>
                <a:cs typeface="Arial" panose="020B0604020202020204" pitchFamily="34" charset="0"/>
              </a:rPr>
              <a:t>en la actualidad. Las páginas web sólo tenían texto. En los 31 años de historia de la web, el lenguaje de marcado o etiquetado que </a:t>
            </a:r>
          </a:p>
          <a:p>
            <a:r>
              <a:rPr lang="es-MX" dirty="0">
                <a:latin typeface="Arial" panose="020B0604020202020204" pitchFamily="34" charset="0"/>
                <a:cs typeface="Arial" panose="020B0604020202020204" pitchFamily="34" charset="0"/>
              </a:rPr>
              <a:t>se emplea para crear las páginas web ha evolucionado poco a poco y se han ido desarrollando sucesivas versiones. A la versión </a:t>
            </a:r>
          </a:p>
          <a:p>
            <a:r>
              <a:rPr lang="es-MX" dirty="0">
                <a:latin typeface="Arial" panose="020B0604020202020204" pitchFamily="34" charset="0"/>
                <a:cs typeface="Arial" panose="020B0604020202020204" pitchFamily="34" charset="0"/>
              </a:rPr>
              <a:t>inicial del lenguaje se añadieron nuevas características como las imágenes, las tablas o los marcos que permitían dividir las páginas</a:t>
            </a:r>
          </a:p>
          <a:p>
            <a:r>
              <a:rPr lang="es-MX" dirty="0">
                <a:latin typeface="Arial" panose="020B0604020202020204" pitchFamily="34" charset="0"/>
                <a:cs typeface="Arial" panose="020B0604020202020204" pitchFamily="34" charset="0"/>
              </a:rPr>
              <a:t>web en varias partes. Las páginas web fueron evolucionando y cada vez contenían más imágenes. Los diseñadores gráficos se </a:t>
            </a:r>
          </a:p>
          <a:p>
            <a:r>
              <a:rPr lang="es-MX" dirty="0">
                <a:latin typeface="Arial" panose="020B0604020202020204" pitchFamily="34" charset="0"/>
                <a:cs typeface="Arial" panose="020B0604020202020204" pitchFamily="34" charset="0"/>
              </a:rPr>
              <a:t>incorporaron al desarrollo de las páginas web y se desarrolló una nueva disciplina: el diseño web. Además, los navegadores web, </a:t>
            </a:r>
          </a:p>
          <a:p>
            <a:r>
              <a:rPr lang="es-MX" dirty="0">
                <a:latin typeface="Arial" panose="020B0604020202020204" pitchFamily="34" charset="0"/>
                <a:cs typeface="Arial" panose="020B0604020202020204" pitchFamily="34" charset="0"/>
              </a:rPr>
              <a:t>cada vez eran más potentes y las conexiones Internet más rápidas, así que, las páginas web cada vez mostraban más información. </a:t>
            </a:r>
          </a:p>
        </p:txBody>
      </p:sp>
      <p:sp>
        <p:nvSpPr>
          <p:cNvPr id="14" name="CuadroTexto 13">
            <a:extLst>
              <a:ext uri="{FF2B5EF4-FFF2-40B4-BE49-F238E27FC236}">
                <a16:creationId xmlns:a16="http://schemas.microsoft.com/office/drawing/2014/main" id="{EADA01E2-6A05-F141-4658-6199B05FE5BE}"/>
              </a:ext>
            </a:extLst>
          </p:cNvPr>
          <p:cNvSpPr txBox="1"/>
          <p:nvPr/>
        </p:nvSpPr>
        <p:spPr>
          <a:xfrm>
            <a:off x="1366266" y="2865891"/>
            <a:ext cx="15105417" cy="3416320"/>
          </a:xfrm>
          <a:prstGeom prst="rect">
            <a:avLst/>
          </a:prstGeom>
          <a:noFill/>
        </p:spPr>
        <p:txBody>
          <a:bodyPr wrap="square" rtlCol="0">
            <a:spAutoFit/>
          </a:bodyPr>
          <a:lstStyle/>
          <a:p>
            <a:r>
              <a:rPr lang="es-MX" dirty="0"/>
              <a:t>Durante los primeros cinco años la web sólo servía para leer, para consumir contenidos, no existía mucha interacción con las </a:t>
            </a:r>
          </a:p>
          <a:p>
            <a:r>
              <a:rPr lang="es-MX" dirty="0"/>
              <a:t>páginas web. Sin embargo, cuando se añadieron los formularios la web comenzó a cambiar. Los formularios permitían un </a:t>
            </a:r>
          </a:p>
          <a:p>
            <a:r>
              <a:rPr lang="es-MX" dirty="0"/>
              <a:t>mayor grado de interacción entre el usuario y las páginas web. Además, el lenguaje incorporó la posibilidad de añadir nuevos </a:t>
            </a:r>
          </a:p>
          <a:p>
            <a:r>
              <a:rPr lang="es-MX" dirty="0"/>
              <a:t>tipos de contenidos a las páginas web como audio, vídeo o animaciones y, los navegadores web se volvieron más rápidos y </a:t>
            </a:r>
          </a:p>
          <a:p>
            <a:r>
              <a:rPr lang="es-MX" dirty="0"/>
              <a:t>más potentes. Todo ello ayudó a que las páginas web se transformarán en aplicaciones web, en inglés, Web Apps, que permiten </a:t>
            </a:r>
          </a:p>
          <a:p>
            <a:r>
              <a:rPr lang="es-MX" dirty="0"/>
              <a:t>realizar a través de una página web las mismas tareas que tradicionalmente se realizaban mediante un software instalado en un </a:t>
            </a:r>
          </a:p>
          <a:p>
            <a:r>
              <a:rPr lang="es-MX" dirty="0"/>
              <a:t>ordenador a partir de un CD-ROM. </a:t>
            </a:r>
          </a:p>
          <a:p>
            <a:endParaRPr lang="es-MX" dirty="0"/>
          </a:p>
          <a:p>
            <a:r>
              <a:rPr lang="es-MX" dirty="0"/>
              <a:t>Hoy en día, a través de una página web podemos enviar correos electrónicos, podemos jugar, podemos editar fotografías, </a:t>
            </a:r>
          </a:p>
          <a:p>
            <a:r>
              <a:rPr lang="es-MX" dirty="0"/>
              <a:t>podemos ver vídeos o incluso, podemos editar los vídeos, todo ello a través de una página web. En este curso te vamos a </a:t>
            </a:r>
          </a:p>
          <a:p>
            <a:r>
              <a:rPr lang="es-MX" dirty="0"/>
              <a:t>enseñar a crear páginas web. Las páginas web son el ejemplo más conocido de </a:t>
            </a:r>
            <a:r>
              <a:rPr lang="es-MX" b="1" dirty="0"/>
              <a:t>hipertexto</a:t>
            </a:r>
            <a:r>
              <a:rPr lang="es-MX" dirty="0"/>
              <a:t> e </a:t>
            </a:r>
            <a:r>
              <a:rPr lang="es-MX" b="1" dirty="0"/>
              <a:t>hipermedia</a:t>
            </a:r>
            <a:r>
              <a:rPr lang="es-MX" dirty="0"/>
              <a:t> pero existen otros sistemas </a:t>
            </a:r>
          </a:p>
          <a:p>
            <a:r>
              <a:rPr lang="es-MX" dirty="0"/>
              <a:t>que también se basan en estos dos conceptos. </a:t>
            </a:r>
          </a:p>
        </p:txBody>
      </p:sp>
      <p:pic>
        <p:nvPicPr>
          <p:cNvPr id="11" name="Imagen 10">
            <a:extLst>
              <a:ext uri="{FF2B5EF4-FFF2-40B4-BE49-F238E27FC236}">
                <a16:creationId xmlns:a16="http://schemas.microsoft.com/office/drawing/2014/main" id="{BF596B19-B06F-BC69-DF52-0DEC7061C5B3}"/>
              </a:ext>
            </a:extLst>
          </p:cNvPr>
          <p:cNvPicPr>
            <a:picLocks noChangeAspect="1"/>
          </p:cNvPicPr>
          <p:nvPr/>
        </p:nvPicPr>
        <p:blipFill>
          <a:blip r:embed="rId2"/>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3"/>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3"/>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3"/>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4"/>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3"/>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3"/>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3"/>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sp>
        <p:nvSpPr>
          <p:cNvPr id="3" name="Marcador de número de diapositiva 2">
            <a:extLst>
              <a:ext uri="{FF2B5EF4-FFF2-40B4-BE49-F238E27FC236}">
                <a16:creationId xmlns:a16="http://schemas.microsoft.com/office/drawing/2014/main" id="{31BF4996-15B2-140B-A4F0-48647BE3143B}"/>
              </a:ext>
            </a:extLst>
          </p:cNvPr>
          <p:cNvSpPr>
            <a:spLocks noGrp="1"/>
          </p:cNvSpPr>
          <p:nvPr>
            <p:ph type="sldNum" sz="quarter" idx="12"/>
          </p:nvPr>
        </p:nvSpPr>
        <p:spPr/>
        <p:txBody>
          <a:bodyPr/>
          <a:lstStyle/>
          <a:p>
            <a:fld id="{FE569E57-A1D0-47AE-A3E4-85DA6C503064}" type="slidenum">
              <a:rPr lang="es-MX" smtClean="0"/>
              <a:t>1</a:t>
            </a:fld>
            <a:endParaRPr lang="es-MX"/>
          </a:p>
        </p:txBody>
      </p:sp>
    </p:spTree>
    <p:extLst>
      <p:ext uri="{BB962C8B-B14F-4D97-AF65-F5344CB8AC3E}">
        <p14:creationId xmlns:p14="http://schemas.microsoft.com/office/powerpoint/2010/main" val="13901100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23865D73-7294-5B58-A97F-C33CB0D4D87C}"/>
              </a:ext>
            </a:extLst>
          </p:cNvPr>
          <p:cNvSpPr txBox="1"/>
          <p:nvPr/>
        </p:nvSpPr>
        <p:spPr>
          <a:xfrm>
            <a:off x="1591516" y="57667"/>
            <a:ext cx="6669667" cy="2031325"/>
          </a:xfrm>
          <a:prstGeom prst="rect">
            <a:avLst/>
          </a:prstGeom>
          <a:noFill/>
        </p:spPr>
        <p:txBody>
          <a:bodyPr wrap="square" rtlCol="0">
            <a:spAutoFit/>
          </a:bodyPr>
          <a:lstStyle/>
          <a:p>
            <a:r>
              <a:rPr lang="es-MX" dirty="0"/>
              <a:t>Al guardar en archivo en la carpeta nueva que creaste, visualizará el archivo el cual podrás ejecutar dando doble </a:t>
            </a:r>
            <a:r>
              <a:rPr lang="es-MX" dirty="0" err="1"/>
              <a:t>click</a:t>
            </a:r>
            <a:r>
              <a:rPr lang="es-MX" dirty="0"/>
              <a:t> o abriendo desde tu navegador predefinido o favorito.</a:t>
            </a:r>
          </a:p>
          <a:p>
            <a:endParaRPr lang="es-MX" dirty="0"/>
          </a:p>
          <a:p>
            <a:r>
              <a:rPr lang="es-MX" dirty="0"/>
              <a:t>El resultado final al abrir el archivo </a:t>
            </a:r>
            <a:r>
              <a:rPr lang="es-MX" dirty="0" err="1"/>
              <a:t>html</a:t>
            </a:r>
            <a:r>
              <a:rPr lang="es-MX" dirty="0"/>
              <a:t> sería como lo siguiente:</a:t>
            </a:r>
          </a:p>
        </p:txBody>
      </p:sp>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F62A81DF-A0AE-01D9-D6CC-4F7D6F30DE5F}"/>
              </a:ext>
            </a:extLst>
          </p:cNvPr>
          <p:cNvSpPr>
            <a:spLocks noGrp="1"/>
          </p:cNvSpPr>
          <p:nvPr>
            <p:ph type="sldNum" sz="quarter" idx="12"/>
          </p:nvPr>
        </p:nvSpPr>
        <p:spPr/>
        <p:txBody>
          <a:bodyPr/>
          <a:lstStyle/>
          <a:p>
            <a:fld id="{FE569E57-A1D0-47AE-A3E4-85DA6C503064}" type="slidenum">
              <a:rPr lang="es-MX" smtClean="0"/>
              <a:t>10</a:t>
            </a:fld>
            <a:endParaRPr lang="es-MX"/>
          </a:p>
        </p:txBody>
      </p:sp>
      <p:pic>
        <p:nvPicPr>
          <p:cNvPr id="10" name="Imagen 9">
            <a:extLst>
              <a:ext uri="{FF2B5EF4-FFF2-40B4-BE49-F238E27FC236}">
                <a16:creationId xmlns:a16="http://schemas.microsoft.com/office/drawing/2014/main" id="{CF79EEA2-3498-0B02-1471-C986E79107BB}"/>
              </a:ext>
            </a:extLst>
          </p:cNvPr>
          <p:cNvPicPr>
            <a:picLocks noChangeAspect="1"/>
          </p:cNvPicPr>
          <p:nvPr/>
        </p:nvPicPr>
        <p:blipFill>
          <a:blip r:embed="rId5"/>
          <a:stretch>
            <a:fillRect/>
          </a:stretch>
        </p:blipFill>
        <p:spPr>
          <a:xfrm>
            <a:off x="1603144" y="2112597"/>
            <a:ext cx="6438900" cy="4229100"/>
          </a:xfrm>
          <a:prstGeom prst="rect">
            <a:avLst/>
          </a:prstGeom>
        </p:spPr>
      </p:pic>
      <p:sp>
        <p:nvSpPr>
          <p:cNvPr id="16" name="CuadroTexto 15">
            <a:extLst>
              <a:ext uri="{FF2B5EF4-FFF2-40B4-BE49-F238E27FC236}">
                <a16:creationId xmlns:a16="http://schemas.microsoft.com/office/drawing/2014/main" id="{F4A83987-3D81-2CBF-8D9C-C1D6DDB10608}"/>
              </a:ext>
            </a:extLst>
          </p:cNvPr>
          <p:cNvSpPr txBox="1"/>
          <p:nvPr/>
        </p:nvSpPr>
        <p:spPr>
          <a:xfrm>
            <a:off x="8836754" y="113229"/>
            <a:ext cx="5318634" cy="1754326"/>
          </a:xfrm>
          <a:prstGeom prst="rect">
            <a:avLst/>
          </a:prstGeom>
          <a:noFill/>
        </p:spPr>
        <p:txBody>
          <a:bodyPr wrap="square">
            <a:spAutoFit/>
          </a:bodyPr>
          <a:lstStyle/>
          <a:p>
            <a:r>
              <a:rPr lang="es-MX" dirty="0"/>
              <a:t>Si quisiéramos agregar una imagen al contenido que hemos publicado, procedemos como sigue: dentro de la carpeta donde se encuentra tu archivo </a:t>
            </a:r>
            <a:r>
              <a:rPr lang="es-MX" dirty="0" err="1"/>
              <a:t>html</a:t>
            </a:r>
            <a:r>
              <a:rPr lang="es-MX" dirty="0"/>
              <a:t>, crea otra carpeta y nómbrala “</a:t>
            </a:r>
            <a:r>
              <a:rPr lang="es-MX" dirty="0" err="1"/>
              <a:t>imagenes</a:t>
            </a:r>
            <a:r>
              <a:rPr lang="es-MX" dirty="0"/>
              <a:t>” como se muestra a continuación: </a:t>
            </a:r>
          </a:p>
        </p:txBody>
      </p:sp>
      <p:pic>
        <p:nvPicPr>
          <p:cNvPr id="24" name="Imagen 23">
            <a:extLst>
              <a:ext uri="{FF2B5EF4-FFF2-40B4-BE49-F238E27FC236}">
                <a16:creationId xmlns:a16="http://schemas.microsoft.com/office/drawing/2014/main" id="{5ED04F32-1A81-A4E9-4D34-3F1AD2F077F1}"/>
              </a:ext>
            </a:extLst>
          </p:cNvPr>
          <p:cNvPicPr>
            <a:picLocks noChangeAspect="1"/>
          </p:cNvPicPr>
          <p:nvPr/>
        </p:nvPicPr>
        <p:blipFill>
          <a:blip r:embed="rId6"/>
          <a:stretch>
            <a:fillRect/>
          </a:stretch>
        </p:blipFill>
        <p:spPr>
          <a:xfrm>
            <a:off x="8829249" y="2560920"/>
            <a:ext cx="7400925" cy="3724275"/>
          </a:xfrm>
          <a:prstGeom prst="rect">
            <a:avLst/>
          </a:prstGeom>
        </p:spPr>
      </p:pic>
      <p:cxnSp>
        <p:nvCxnSpPr>
          <p:cNvPr id="26" name="Conector recto 25">
            <a:extLst>
              <a:ext uri="{FF2B5EF4-FFF2-40B4-BE49-F238E27FC236}">
                <a16:creationId xmlns:a16="http://schemas.microsoft.com/office/drawing/2014/main" id="{51137C88-30AE-3B4E-C60D-BF20B951970A}"/>
              </a:ext>
            </a:extLst>
          </p:cNvPr>
          <p:cNvCxnSpPr/>
          <p:nvPr/>
        </p:nvCxnSpPr>
        <p:spPr>
          <a:xfrm>
            <a:off x="8474529" y="224452"/>
            <a:ext cx="0" cy="5866105"/>
          </a:xfrm>
          <a:prstGeom prst="line">
            <a:avLst/>
          </a:prstGeom>
        </p:spPr>
        <p:style>
          <a:lnRef idx="2">
            <a:schemeClr val="accent6"/>
          </a:lnRef>
          <a:fillRef idx="0">
            <a:schemeClr val="accent6"/>
          </a:fillRef>
          <a:effectRef idx="1">
            <a:schemeClr val="accent6"/>
          </a:effectRef>
          <a:fontRef idx="minor">
            <a:schemeClr val="tx1"/>
          </a:fontRef>
        </p:style>
      </p:cxnSp>
      <p:sp>
        <p:nvSpPr>
          <p:cNvPr id="27" name="Título 1">
            <a:extLst>
              <a:ext uri="{FF2B5EF4-FFF2-40B4-BE49-F238E27FC236}">
                <a16:creationId xmlns:a16="http://schemas.microsoft.com/office/drawing/2014/main" id="{41C2F11A-6B81-655F-7B5D-0E06A64E5F2C}"/>
              </a:ext>
            </a:extLst>
          </p:cNvPr>
          <p:cNvSpPr txBox="1">
            <a:spLocks/>
          </p:cNvSpPr>
          <p:nvPr/>
        </p:nvSpPr>
        <p:spPr>
          <a:xfrm rot="16200000">
            <a:off x="-2368989" y="2951396"/>
            <a:ext cx="6663070"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Herramientas para la creación de Páginas Web</a:t>
            </a:r>
          </a:p>
        </p:txBody>
      </p:sp>
    </p:spTree>
    <p:extLst>
      <p:ext uri="{BB962C8B-B14F-4D97-AF65-F5344CB8AC3E}">
        <p14:creationId xmlns:p14="http://schemas.microsoft.com/office/powerpoint/2010/main" val="77396661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100</a:t>
            </a:fld>
            <a:endParaRPr lang="es-MX"/>
          </a:p>
        </p:txBody>
      </p:sp>
      <p:sp>
        <p:nvSpPr>
          <p:cNvPr id="4" name="CuadroTexto 3">
            <a:extLst>
              <a:ext uri="{FF2B5EF4-FFF2-40B4-BE49-F238E27FC236}">
                <a16:creationId xmlns:a16="http://schemas.microsoft.com/office/drawing/2014/main" id="{B8D84F70-C50F-6889-BDFB-C5CF0E4DB782}"/>
              </a:ext>
            </a:extLst>
          </p:cNvPr>
          <p:cNvSpPr txBox="1"/>
          <p:nvPr/>
        </p:nvSpPr>
        <p:spPr>
          <a:xfrm>
            <a:off x="1108714" y="310447"/>
            <a:ext cx="10961366" cy="923330"/>
          </a:xfrm>
          <a:prstGeom prst="rect">
            <a:avLst/>
          </a:prstGeom>
          <a:noFill/>
        </p:spPr>
        <p:txBody>
          <a:bodyPr wrap="square">
            <a:spAutoFit/>
          </a:bodyPr>
          <a:lstStyle/>
          <a:p>
            <a:r>
              <a:rPr lang="es-MX" dirty="0"/>
              <a:t>Transformación de texto. La propiedad </a:t>
            </a:r>
            <a:r>
              <a:rPr lang="es-MX" dirty="0" err="1"/>
              <a:t>text-transform</a:t>
            </a:r>
            <a:r>
              <a:rPr lang="es-MX" dirty="0"/>
              <a:t> se utiliza para especificar letras</a:t>
            </a:r>
          </a:p>
          <a:p>
            <a:r>
              <a:rPr lang="es-MX" dirty="0"/>
              <a:t>mayúsculas y minúsculas en un texto. Se puede usar para convertir todo en letras</a:t>
            </a:r>
          </a:p>
          <a:p>
            <a:r>
              <a:rPr lang="es-MX" dirty="0"/>
              <a:t>mayúsculas o minúsculas, o poner en mayúscula la primera letra de cada palabra:</a:t>
            </a:r>
          </a:p>
        </p:txBody>
      </p:sp>
      <p:pic>
        <p:nvPicPr>
          <p:cNvPr id="19" name="Imagen 18">
            <a:extLst>
              <a:ext uri="{FF2B5EF4-FFF2-40B4-BE49-F238E27FC236}">
                <a16:creationId xmlns:a16="http://schemas.microsoft.com/office/drawing/2014/main" id="{02BF3F34-61B3-5568-C13D-EE5B3476827D}"/>
              </a:ext>
            </a:extLst>
          </p:cNvPr>
          <p:cNvPicPr>
            <a:picLocks noChangeAspect="1"/>
          </p:cNvPicPr>
          <p:nvPr/>
        </p:nvPicPr>
        <p:blipFill>
          <a:blip r:embed="rId5"/>
          <a:stretch>
            <a:fillRect/>
          </a:stretch>
        </p:blipFill>
        <p:spPr>
          <a:xfrm>
            <a:off x="1260316" y="1187988"/>
            <a:ext cx="5810250" cy="857250"/>
          </a:xfrm>
          <a:prstGeom prst="rect">
            <a:avLst/>
          </a:prstGeom>
        </p:spPr>
      </p:pic>
      <p:pic>
        <p:nvPicPr>
          <p:cNvPr id="21" name="Imagen 20">
            <a:extLst>
              <a:ext uri="{FF2B5EF4-FFF2-40B4-BE49-F238E27FC236}">
                <a16:creationId xmlns:a16="http://schemas.microsoft.com/office/drawing/2014/main" id="{3BB71721-57F6-13E5-38F7-2860DE781A77}"/>
              </a:ext>
            </a:extLst>
          </p:cNvPr>
          <p:cNvPicPr>
            <a:picLocks noChangeAspect="1"/>
          </p:cNvPicPr>
          <p:nvPr/>
        </p:nvPicPr>
        <p:blipFill>
          <a:blip r:embed="rId6"/>
          <a:stretch>
            <a:fillRect/>
          </a:stretch>
        </p:blipFill>
        <p:spPr>
          <a:xfrm>
            <a:off x="1271746" y="1991625"/>
            <a:ext cx="5791200" cy="4162425"/>
          </a:xfrm>
          <a:prstGeom prst="rect">
            <a:avLst/>
          </a:prstGeom>
        </p:spPr>
      </p:pic>
      <p:pic>
        <p:nvPicPr>
          <p:cNvPr id="23" name="Imagen 22">
            <a:extLst>
              <a:ext uri="{FF2B5EF4-FFF2-40B4-BE49-F238E27FC236}">
                <a16:creationId xmlns:a16="http://schemas.microsoft.com/office/drawing/2014/main" id="{35009F5E-90CA-3F64-81A3-7F913BE0C3C0}"/>
              </a:ext>
            </a:extLst>
          </p:cNvPr>
          <p:cNvPicPr>
            <a:picLocks noChangeAspect="1"/>
          </p:cNvPicPr>
          <p:nvPr/>
        </p:nvPicPr>
        <p:blipFill>
          <a:blip r:embed="rId7"/>
          <a:stretch>
            <a:fillRect/>
          </a:stretch>
        </p:blipFill>
        <p:spPr>
          <a:xfrm>
            <a:off x="7272337" y="1187988"/>
            <a:ext cx="8969693" cy="5113995"/>
          </a:xfrm>
          <a:prstGeom prst="rect">
            <a:avLst/>
          </a:prstGeom>
        </p:spPr>
      </p:pic>
    </p:spTree>
    <p:extLst>
      <p:ext uri="{BB962C8B-B14F-4D97-AF65-F5344CB8AC3E}">
        <p14:creationId xmlns:p14="http://schemas.microsoft.com/office/powerpoint/2010/main" val="17285686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101</a:t>
            </a:fld>
            <a:endParaRPr lang="es-MX"/>
          </a:p>
        </p:txBody>
      </p:sp>
      <p:sp>
        <p:nvSpPr>
          <p:cNvPr id="4" name="CuadroTexto 3">
            <a:extLst>
              <a:ext uri="{FF2B5EF4-FFF2-40B4-BE49-F238E27FC236}">
                <a16:creationId xmlns:a16="http://schemas.microsoft.com/office/drawing/2014/main" id="{9D6BC65D-50B8-2F59-D258-798707599465}"/>
              </a:ext>
            </a:extLst>
          </p:cNvPr>
          <p:cNvSpPr txBox="1"/>
          <p:nvPr/>
        </p:nvSpPr>
        <p:spPr>
          <a:xfrm>
            <a:off x="1108714" y="310447"/>
            <a:ext cx="11750036" cy="923330"/>
          </a:xfrm>
          <a:prstGeom prst="rect">
            <a:avLst/>
          </a:prstGeom>
          <a:noFill/>
        </p:spPr>
        <p:txBody>
          <a:bodyPr wrap="square">
            <a:spAutoFit/>
          </a:bodyPr>
          <a:lstStyle/>
          <a:p>
            <a:r>
              <a:rPr lang="es-MX" dirty="0"/>
              <a:t>Alineación del texto. La propiedad </a:t>
            </a:r>
            <a:r>
              <a:rPr lang="es-MX" dirty="0" err="1"/>
              <a:t>text-align</a:t>
            </a:r>
            <a:r>
              <a:rPr lang="es-MX" dirty="0"/>
              <a:t> se utiliza para establecer la alineación</a:t>
            </a:r>
          </a:p>
          <a:p>
            <a:r>
              <a:rPr lang="es-MX" dirty="0"/>
              <a:t>horizontal de un texto. Un texto puede estar alineado a la izquierda o a la derecha,</a:t>
            </a:r>
          </a:p>
          <a:p>
            <a:r>
              <a:rPr lang="es-MX" dirty="0"/>
              <a:t>centrado o justificado.</a:t>
            </a:r>
          </a:p>
        </p:txBody>
      </p:sp>
      <p:pic>
        <p:nvPicPr>
          <p:cNvPr id="19" name="Imagen 18">
            <a:extLst>
              <a:ext uri="{FF2B5EF4-FFF2-40B4-BE49-F238E27FC236}">
                <a16:creationId xmlns:a16="http://schemas.microsoft.com/office/drawing/2014/main" id="{AA6892FF-2996-B6E4-206F-CBE308ED67DC}"/>
              </a:ext>
            </a:extLst>
          </p:cNvPr>
          <p:cNvPicPr>
            <a:picLocks noChangeAspect="1"/>
          </p:cNvPicPr>
          <p:nvPr/>
        </p:nvPicPr>
        <p:blipFill>
          <a:blip r:embed="rId5"/>
          <a:stretch>
            <a:fillRect/>
          </a:stretch>
        </p:blipFill>
        <p:spPr>
          <a:xfrm>
            <a:off x="1212495" y="1244767"/>
            <a:ext cx="7304460" cy="5032738"/>
          </a:xfrm>
          <a:prstGeom prst="rect">
            <a:avLst/>
          </a:prstGeom>
        </p:spPr>
      </p:pic>
      <p:pic>
        <p:nvPicPr>
          <p:cNvPr id="21" name="Imagen 20">
            <a:extLst>
              <a:ext uri="{FF2B5EF4-FFF2-40B4-BE49-F238E27FC236}">
                <a16:creationId xmlns:a16="http://schemas.microsoft.com/office/drawing/2014/main" id="{F645EFE0-F5D2-7C14-9487-AC725A401095}"/>
              </a:ext>
            </a:extLst>
          </p:cNvPr>
          <p:cNvPicPr>
            <a:picLocks noChangeAspect="1"/>
          </p:cNvPicPr>
          <p:nvPr/>
        </p:nvPicPr>
        <p:blipFill>
          <a:blip r:embed="rId6"/>
          <a:stretch>
            <a:fillRect/>
          </a:stretch>
        </p:blipFill>
        <p:spPr>
          <a:xfrm>
            <a:off x="8620735" y="1233777"/>
            <a:ext cx="4131081" cy="5079198"/>
          </a:xfrm>
          <a:prstGeom prst="rect">
            <a:avLst/>
          </a:prstGeom>
        </p:spPr>
      </p:pic>
    </p:spTree>
    <p:extLst>
      <p:ext uri="{BB962C8B-B14F-4D97-AF65-F5344CB8AC3E}">
        <p14:creationId xmlns:p14="http://schemas.microsoft.com/office/powerpoint/2010/main" val="329084847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102</a:t>
            </a:fld>
            <a:endParaRPr lang="es-MX"/>
          </a:p>
        </p:txBody>
      </p:sp>
      <p:sp>
        <p:nvSpPr>
          <p:cNvPr id="4" name="CuadroTexto 3">
            <a:extLst>
              <a:ext uri="{FF2B5EF4-FFF2-40B4-BE49-F238E27FC236}">
                <a16:creationId xmlns:a16="http://schemas.microsoft.com/office/drawing/2014/main" id="{BF7A216F-F395-D55E-F6BE-DB3DCA88E8A0}"/>
              </a:ext>
            </a:extLst>
          </p:cNvPr>
          <p:cNvSpPr txBox="1"/>
          <p:nvPr/>
        </p:nvSpPr>
        <p:spPr>
          <a:xfrm>
            <a:off x="1314450" y="269294"/>
            <a:ext cx="10629900" cy="923330"/>
          </a:xfrm>
          <a:prstGeom prst="rect">
            <a:avLst/>
          </a:prstGeom>
          <a:noFill/>
        </p:spPr>
        <p:txBody>
          <a:bodyPr wrap="square">
            <a:spAutoFit/>
          </a:bodyPr>
          <a:lstStyle/>
          <a:p>
            <a:r>
              <a:rPr lang="es-MX" dirty="0"/>
              <a:t>Sangría de texto en CSS. La </a:t>
            </a:r>
            <a:r>
              <a:rPr lang="es-MX" dirty="0" err="1"/>
              <a:t>text-indent</a:t>
            </a:r>
            <a:r>
              <a:rPr lang="es-MX" dirty="0"/>
              <a:t> propiedad en CSS establece la sangría de la</a:t>
            </a:r>
          </a:p>
          <a:p>
            <a:r>
              <a:rPr lang="es-MX" dirty="0"/>
              <a:t>primera línea en un bloque de texto. Especifica la cantidad de espacio horizontal que se</a:t>
            </a:r>
          </a:p>
          <a:p>
            <a:r>
              <a:rPr lang="es-MX" dirty="0"/>
              <a:t>pone antes de las líneas de texto.</a:t>
            </a:r>
          </a:p>
        </p:txBody>
      </p:sp>
      <p:sp>
        <p:nvSpPr>
          <p:cNvPr id="19" name="CuadroTexto 18">
            <a:extLst>
              <a:ext uri="{FF2B5EF4-FFF2-40B4-BE49-F238E27FC236}">
                <a16:creationId xmlns:a16="http://schemas.microsoft.com/office/drawing/2014/main" id="{66BF4577-E71D-6BC1-8115-5247E8BF1038}"/>
              </a:ext>
            </a:extLst>
          </p:cNvPr>
          <p:cNvSpPr txBox="1"/>
          <p:nvPr/>
        </p:nvSpPr>
        <p:spPr>
          <a:xfrm>
            <a:off x="1329768" y="1339839"/>
            <a:ext cx="10820322" cy="646331"/>
          </a:xfrm>
          <a:prstGeom prst="rect">
            <a:avLst/>
          </a:prstGeom>
          <a:noFill/>
        </p:spPr>
        <p:txBody>
          <a:bodyPr wrap="square">
            <a:spAutoFit/>
          </a:bodyPr>
          <a:lstStyle/>
          <a:p>
            <a:r>
              <a:rPr lang="es-MX" dirty="0"/>
              <a:t>Permite los valores negativos, y si se define algún valor negativo, entonces la sangría de</a:t>
            </a:r>
          </a:p>
          <a:p>
            <a:r>
              <a:rPr lang="es-MX" dirty="0"/>
              <a:t>la primera línea será hacia la izquierda.</a:t>
            </a:r>
          </a:p>
        </p:txBody>
      </p:sp>
      <p:pic>
        <p:nvPicPr>
          <p:cNvPr id="21" name="Imagen 20">
            <a:extLst>
              <a:ext uri="{FF2B5EF4-FFF2-40B4-BE49-F238E27FC236}">
                <a16:creationId xmlns:a16="http://schemas.microsoft.com/office/drawing/2014/main" id="{FB706479-5528-8ABE-DFFE-712B6D9CDF9A}"/>
              </a:ext>
            </a:extLst>
          </p:cNvPr>
          <p:cNvPicPr>
            <a:picLocks noChangeAspect="1"/>
          </p:cNvPicPr>
          <p:nvPr/>
        </p:nvPicPr>
        <p:blipFill>
          <a:blip r:embed="rId5"/>
          <a:stretch>
            <a:fillRect/>
          </a:stretch>
        </p:blipFill>
        <p:spPr>
          <a:xfrm>
            <a:off x="1452562" y="2028031"/>
            <a:ext cx="5819775" cy="3143250"/>
          </a:xfrm>
          <a:prstGeom prst="rect">
            <a:avLst/>
          </a:prstGeom>
        </p:spPr>
      </p:pic>
      <p:pic>
        <p:nvPicPr>
          <p:cNvPr id="23" name="Imagen 22">
            <a:extLst>
              <a:ext uri="{FF2B5EF4-FFF2-40B4-BE49-F238E27FC236}">
                <a16:creationId xmlns:a16="http://schemas.microsoft.com/office/drawing/2014/main" id="{E392A467-5F89-C10D-1FD6-A91B2A64F05D}"/>
              </a:ext>
            </a:extLst>
          </p:cNvPr>
          <p:cNvPicPr>
            <a:picLocks noChangeAspect="1"/>
          </p:cNvPicPr>
          <p:nvPr/>
        </p:nvPicPr>
        <p:blipFill>
          <a:blip r:embed="rId6"/>
          <a:stretch>
            <a:fillRect/>
          </a:stretch>
        </p:blipFill>
        <p:spPr>
          <a:xfrm>
            <a:off x="7561010" y="1998626"/>
            <a:ext cx="4467225" cy="3724275"/>
          </a:xfrm>
          <a:prstGeom prst="rect">
            <a:avLst/>
          </a:prstGeom>
        </p:spPr>
      </p:pic>
    </p:spTree>
    <p:extLst>
      <p:ext uri="{BB962C8B-B14F-4D97-AF65-F5344CB8AC3E}">
        <p14:creationId xmlns:p14="http://schemas.microsoft.com/office/powerpoint/2010/main" val="315852644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103</a:t>
            </a:fld>
            <a:endParaRPr lang="es-MX"/>
          </a:p>
        </p:txBody>
      </p:sp>
      <p:sp>
        <p:nvSpPr>
          <p:cNvPr id="4" name="CuadroTexto 3">
            <a:extLst>
              <a:ext uri="{FF2B5EF4-FFF2-40B4-BE49-F238E27FC236}">
                <a16:creationId xmlns:a16="http://schemas.microsoft.com/office/drawing/2014/main" id="{C2CA8910-95AD-D1CE-45F2-926B0A4F4717}"/>
              </a:ext>
            </a:extLst>
          </p:cNvPr>
          <p:cNvSpPr txBox="1"/>
          <p:nvPr/>
        </p:nvSpPr>
        <p:spPr>
          <a:xfrm>
            <a:off x="1190631" y="310447"/>
            <a:ext cx="11805279" cy="2585323"/>
          </a:xfrm>
          <a:prstGeom prst="rect">
            <a:avLst/>
          </a:prstGeom>
          <a:noFill/>
        </p:spPr>
        <p:txBody>
          <a:bodyPr wrap="square">
            <a:spAutoFit/>
          </a:bodyPr>
          <a:lstStyle/>
          <a:p>
            <a:r>
              <a:rPr lang="es-MX" dirty="0"/>
              <a:t>Uso de </a:t>
            </a:r>
            <a:r>
              <a:rPr lang="es-MX" dirty="0" err="1"/>
              <a:t>Float</a:t>
            </a:r>
            <a:endParaRPr lang="es-MX" dirty="0"/>
          </a:p>
          <a:p>
            <a:r>
              <a:rPr lang="es-MX" dirty="0"/>
              <a:t>La propiedad </a:t>
            </a:r>
            <a:r>
              <a:rPr lang="es-MX" dirty="0" err="1"/>
              <a:t>float</a:t>
            </a:r>
            <a:r>
              <a:rPr lang="es-MX" dirty="0"/>
              <a:t> de CSS es una propiedad de posicionamiento. Se utiliza para empujar un elemento hacia la izquierda o hacia la derecha, permitiendo que otro elemento lo rodee. Generalmente se usa con imágenes y diseños. La propiedad </a:t>
            </a:r>
            <a:r>
              <a:rPr lang="es-MX" dirty="0" err="1"/>
              <a:t>float</a:t>
            </a:r>
            <a:r>
              <a:rPr lang="es-MX" dirty="0"/>
              <a:t> puede tener uno de los siguientes valores:</a:t>
            </a:r>
          </a:p>
          <a:p>
            <a:r>
              <a:rPr lang="es-MX" dirty="0"/>
              <a:t>● </a:t>
            </a:r>
            <a:r>
              <a:rPr lang="es-MX" dirty="0" err="1"/>
              <a:t>left</a:t>
            </a:r>
            <a:r>
              <a:rPr lang="es-MX" dirty="0"/>
              <a:t> - El elemento flota a la izquierda de su contenedor</a:t>
            </a:r>
          </a:p>
          <a:p>
            <a:r>
              <a:rPr lang="es-MX" dirty="0"/>
              <a:t>● </a:t>
            </a:r>
            <a:r>
              <a:rPr lang="es-MX" dirty="0" err="1"/>
              <a:t>right</a:t>
            </a:r>
            <a:r>
              <a:rPr lang="es-MX" dirty="0"/>
              <a:t> - El elemento flota a la derecha de su contenedor</a:t>
            </a:r>
          </a:p>
          <a:p>
            <a:r>
              <a:rPr lang="es-MX" dirty="0"/>
              <a:t>● </a:t>
            </a:r>
            <a:r>
              <a:rPr lang="es-MX" dirty="0" err="1"/>
              <a:t>none</a:t>
            </a:r>
            <a:r>
              <a:rPr lang="es-MX" dirty="0"/>
              <a:t>: el elemento no flota (se mostrará justo donde aparece en el texto). Esto es por defecto</a:t>
            </a:r>
          </a:p>
          <a:p>
            <a:r>
              <a:rPr lang="es-MX" dirty="0"/>
              <a:t>● </a:t>
            </a:r>
            <a:r>
              <a:rPr lang="es-MX" dirty="0" err="1"/>
              <a:t>inherit</a:t>
            </a:r>
            <a:r>
              <a:rPr lang="es-MX" dirty="0"/>
              <a:t>: el elemento hereda el valor flotante de su padre</a:t>
            </a:r>
          </a:p>
          <a:p>
            <a:r>
              <a:rPr lang="es-MX" dirty="0"/>
              <a:t>El siguiente ejemplo especifica que una imagen debe flotar hacia la derecha en un texto:</a:t>
            </a:r>
          </a:p>
        </p:txBody>
      </p:sp>
      <p:pic>
        <p:nvPicPr>
          <p:cNvPr id="21" name="Imagen 20">
            <a:extLst>
              <a:ext uri="{FF2B5EF4-FFF2-40B4-BE49-F238E27FC236}">
                <a16:creationId xmlns:a16="http://schemas.microsoft.com/office/drawing/2014/main" id="{A50E18D1-E022-E92F-5984-8A5321922EBB}"/>
              </a:ext>
            </a:extLst>
          </p:cNvPr>
          <p:cNvPicPr>
            <a:picLocks noChangeAspect="1"/>
          </p:cNvPicPr>
          <p:nvPr/>
        </p:nvPicPr>
        <p:blipFill>
          <a:blip r:embed="rId5"/>
          <a:stretch>
            <a:fillRect/>
          </a:stretch>
        </p:blipFill>
        <p:spPr>
          <a:xfrm>
            <a:off x="1190384" y="2856249"/>
            <a:ext cx="5905192" cy="3538800"/>
          </a:xfrm>
          <a:prstGeom prst="rect">
            <a:avLst/>
          </a:prstGeom>
        </p:spPr>
      </p:pic>
      <p:pic>
        <p:nvPicPr>
          <p:cNvPr id="23" name="Imagen 22">
            <a:extLst>
              <a:ext uri="{FF2B5EF4-FFF2-40B4-BE49-F238E27FC236}">
                <a16:creationId xmlns:a16="http://schemas.microsoft.com/office/drawing/2014/main" id="{70E150AF-2019-E8CC-D9E5-50477F1CF571}"/>
              </a:ext>
            </a:extLst>
          </p:cNvPr>
          <p:cNvPicPr>
            <a:picLocks noChangeAspect="1"/>
          </p:cNvPicPr>
          <p:nvPr/>
        </p:nvPicPr>
        <p:blipFill>
          <a:blip r:embed="rId6"/>
          <a:stretch>
            <a:fillRect/>
          </a:stretch>
        </p:blipFill>
        <p:spPr>
          <a:xfrm>
            <a:off x="7272337" y="2908226"/>
            <a:ext cx="5723573" cy="3527192"/>
          </a:xfrm>
          <a:prstGeom prst="rect">
            <a:avLst/>
          </a:prstGeom>
        </p:spPr>
      </p:pic>
    </p:spTree>
    <p:extLst>
      <p:ext uri="{BB962C8B-B14F-4D97-AF65-F5344CB8AC3E}">
        <p14:creationId xmlns:p14="http://schemas.microsoft.com/office/powerpoint/2010/main" val="88228967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104</a:t>
            </a:fld>
            <a:endParaRPr lang="es-MX"/>
          </a:p>
        </p:txBody>
      </p:sp>
      <p:sp>
        <p:nvSpPr>
          <p:cNvPr id="4" name="CuadroTexto 3">
            <a:extLst>
              <a:ext uri="{FF2B5EF4-FFF2-40B4-BE49-F238E27FC236}">
                <a16:creationId xmlns:a16="http://schemas.microsoft.com/office/drawing/2014/main" id="{7DB82551-F467-306A-A82A-2C3EFCB864D3}"/>
              </a:ext>
            </a:extLst>
          </p:cNvPr>
          <p:cNvSpPr txBox="1"/>
          <p:nvPr/>
        </p:nvSpPr>
        <p:spPr>
          <a:xfrm>
            <a:off x="1249690" y="269294"/>
            <a:ext cx="9006840" cy="3416320"/>
          </a:xfrm>
          <a:prstGeom prst="rect">
            <a:avLst/>
          </a:prstGeom>
          <a:noFill/>
        </p:spPr>
        <p:txBody>
          <a:bodyPr wrap="square">
            <a:spAutoFit/>
          </a:bodyPr>
          <a:lstStyle/>
          <a:p>
            <a:r>
              <a:rPr lang="es-MX" dirty="0"/>
              <a:t>Estilos en Tablas</a:t>
            </a:r>
          </a:p>
          <a:p>
            <a:r>
              <a:rPr lang="es-MX" dirty="0"/>
              <a:t>Podemos aplicar estilo en tablas HTML para una mejor apariencia. Hay algunas</a:t>
            </a:r>
          </a:p>
          <a:p>
            <a:r>
              <a:rPr lang="es-MX" dirty="0"/>
              <a:t>propiedades de CSS que se usan ampliamente en el diseño de tablas usando CSS:</a:t>
            </a:r>
          </a:p>
          <a:p>
            <a:r>
              <a:rPr lang="es-MX" dirty="0"/>
              <a:t>● </a:t>
            </a:r>
            <a:r>
              <a:rPr lang="es-MX" dirty="0" err="1"/>
              <a:t>border</a:t>
            </a:r>
            <a:endParaRPr lang="es-MX" dirty="0"/>
          </a:p>
          <a:p>
            <a:r>
              <a:rPr lang="es-MX" dirty="0"/>
              <a:t>● </a:t>
            </a:r>
            <a:r>
              <a:rPr lang="es-MX" dirty="0" err="1"/>
              <a:t>border-collapse</a:t>
            </a:r>
            <a:endParaRPr lang="es-MX" dirty="0"/>
          </a:p>
          <a:p>
            <a:r>
              <a:rPr lang="es-MX" dirty="0"/>
              <a:t>● </a:t>
            </a:r>
            <a:r>
              <a:rPr lang="es-MX" dirty="0" err="1"/>
              <a:t>padding</a:t>
            </a:r>
            <a:endParaRPr lang="es-MX" dirty="0"/>
          </a:p>
          <a:p>
            <a:r>
              <a:rPr lang="es-MX" dirty="0"/>
              <a:t>● </a:t>
            </a:r>
            <a:r>
              <a:rPr lang="es-MX" dirty="0" err="1"/>
              <a:t>width</a:t>
            </a:r>
            <a:endParaRPr lang="es-MX" dirty="0"/>
          </a:p>
          <a:p>
            <a:r>
              <a:rPr lang="es-MX" dirty="0"/>
              <a:t>● </a:t>
            </a:r>
            <a:r>
              <a:rPr lang="es-MX" dirty="0" err="1"/>
              <a:t>height</a:t>
            </a:r>
            <a:endParaRPr lang="es-MX" dirty="0"/>
          </a:p>
          <a:p>
            <a:r>
              <a:rPr lang="es-MX" dirty="0"/>
              <a:t>● </a:t>
            </a:r>
            <a:r>
              <a:rPr lang="es-MX" dirty="0" err="1"/>
              <a:t>text-align</a:t>
            </a:r>
            <a:endParaRPr lang="es-MX" dirty="0"/>
          </a:p>
          <a:p>
            <a:r>
              <a:rPr lang="es-MX" dirty="0"/>
              <a:t>● color</a:t>
            </a:r>
          </a:p>
          <a:p>
            <a:r>
              <a:rPr lang="es-MX" dirty="0"/>
              <a:t>● </a:t>
            </a:r>
            <a:r>
              <a:rPr lang="es-MX" dirty="0" err="1"/>
              <a:t>background</a:t>
            </a:r>
            <a:r>
              <a:rPr lang="es-MX" dirty="0"/>
              <a:t>-color</a:t>
            </a:r>
          </a:p>
        </p:txBody>
      </p:sp>
      <p:pic>
        <p:nvPicPr>
          <p:cNvPr id="19" name="Imagen 18">
            <a:extLst>
              <a:ext uri="{FF2B5EF4-FFF2-40B4-BE49-F238E27FC236}">
                <a16:creationId xmlns:a16="http://schemas.microsoft.com/office/drawing/2014/main" id="{75D08E36-B8AA-6EFA-38F0-8ABB8917299E}"/>
              </a:ext>
            </a:extLst>
          </p:cNvPr>
          <p:cNvPicPr>
            <a:picLocks noChangeAspect="1"/>
          </p:cNvPicPr>
          <p:nvPr/>
        </p:nvPicPr>
        <p:blipFill>
          <a:blip r:embed="rId5"/>
          <a:stretch>
            <a:fillRect/>
          </a:stretch>
        </p:blipFill>
        <p:spPr>
          <a:xfrm>
            <a:off x="3931126" y="1298526"/>
            <a:ext cx="4835684" cy="4332964"/>
          </a:xfrm>
          <a:prstGeom prst="rect">
            <a:avLst/>
          </a:prstGeom>
        </p:spPr>
      </p:pic>
      <p:pic>
        <p:nvPicPr>
          <p:cNvPr id="21" name="Imagen 20">
            <a:extLst>
              <a:ext uri="{FF2B5EF4-FFF2-40B4-BE49-F238E27FC236}">
                <a16:creationId xmlns:a16="http://schemas.microsoft.com/office/drawing/2014/main" id="{125D2007-EF1F-3D7F-F2CD-6A9BC4DFA054}"/>
              </a:ext>
            </a:extLst>
          </p:cNvPr>
          <p:cNvPicPr>
            <a:picLocks noChangeAspect="1"/>
          </p:cNvPicPr>
          <p:nvPr/>
        </p:nvPicPr>
        <p:blipFill>
          <a:blip r:embed="rId6"/>
          <a:stretch>
            <a:fillRect/>
          </a:stretch>
        </p:blipFill>
        <p:spPr>
          <a:xfrm>
            <a:off x="8984134" y="1283618"/>
            <a:ext cx="5210175" cy="4114800"/>
          </a:xfrm>
          <a:prstGeom prst="rect">
            <a:avLst/>
          </a:prstGeom>
        </p:spPr>
      </p:pic>
    </p:spTree>
    <p:extLst>
      <p:ext uri="{BB962C8B-B14F-4D97-AF65-F5344CB8AC3E}">
        <p14:creationId xmlns:p14="http://schemas.microsoft.com/office/powerpoint/2010/main" val="403282373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105</a:t>
            </a:fld>
            <a:endParaRPr lang="es-MX"/>
          </a:p>
        </p:txBody>
      </p:sp>
      <p:sp>
        <p:nvSpPr>
          <p:cNvPr id="4" name="CuadroTexto 3">
            <a:extLst>
              <a:ext uri="{FF2B5EF4-FFF2-40B4-BE49-F238E27FC236}">
                <a16:creationId xmlns:a16="http://schemas.microsoft.com/office/drawing/2014/main" id="{7DE68D33-1AF4-ADEC-5AA1-FCF7050B81A2}"/>
              </a:ext>
            </a:extLst>
          </p:cNvPr>
          <p:cNvSpPr txBox="1"/>
          <p:nvPr/>
        </p:nvSpPr>
        <p:spPr>
          <a:xfrm>
            <a:off x="1117280" y="21175"/>
            <a:ext cx="9399714" cy="6463308"/>
          </a:xfrm>
          <a:prstGeom prst="rect">
            <a:avLst/>
          </a:prstGeom>
          <a:noFill/>
        </p:spPr>
        <p:txBody>
          <a:bodyPr wrap="square">
            <a:spAutoFit/>
          </a:bodyPr>
          <a:lstStyle/>
          <a:p>
            <a:r>
              <a:rPr lang="es-MX" dirty="0"/>
              <a:t>Estilos en Listas</a:t>
            </a:r>
          </a:p>
          <a:p>
            <a:r>
              <a:rPr lang="es-MX" dirty="0"/>
              <a:t>Hay varias propiedades CSS que se pueden usar para controlar las listas. Las listas se pueden clasificar en listas ordenadas y listas desordenadas. En las listas ordenadas, el marcado de los elementos de la lista se realiza con letras y números, mientras que en las listas desordenadas, los elementos de la lista se marcan con viñetas.</a:t>
            </a:r>
          </a:p>
          <a:p>
            <a:r>
              <a:rPr lang="es-MX" dirty="0"/>
              <a:t>Las propiedades CSS para dar estilo a las listas son las siguientes:</a:t>
            </a:r>
          </a:p>
          <a:p>
            <a:r>
              <a:rPr lang="es-MX" dirty="0"/>
              <a:t>● </a:t>
            </a:r>
            <a:r>
              <a:rPr lang="es-MX" dirty="0" err="1"/>
              <a:t>list-style-type</a:t>
            </a:r>
            <a:r>
              <a:rPr lang="es-MX" dirty="0"/>
              <a:t>: Esta propiedad se encarga de controlar la apariencia y la forma del marcador.</a:t>
            </a:r>
          </a:p>
          <a:p>
            <a:r>
              <a:rPr lang="es-MX" dirty="0"/>
              <a:t>● </a:t>
            </a:r>
            <a:r>
              <a:rPr lang="es-MX" dirty="0" err="1"/>
              <a:t>list-style-image</a:t>
            </a:r>
            <a:r>
              <a:rPr lang="es-MX" dirty="0"/>
              <a:t>: Establece una imagen para el marcador en lugar del número o una viñeta.</a:t>
            </a:r>
          </a:p>
          <a:p>
            <a:r>
              <a:rPr lang="es-MX" dirty="0"/>
              <a:t>● </a:t>
            </a:r>
            <a:r>
              <a:rPr lang="es-MX" dirty="0" err="1"/>
              <a:t>list</a:t>
            </a:r>
            <a:r>
              <a:rPr lang="es-MX" dirty="0"/>
              <a:t>-</a:t>
            </a:r>
            <a:r>
              <a:rPr lang="es-MX" dirty="0" err="1"/>
              <a:t>style</a:t>
            </a:r>
            <a:r>
              <a:rPr lang="es-MX" dirty="0"/>
              <a:t>-position: Especifica la posición del marcador.</a:t>
            </a:r>
          </a:p>
          <a:p>
            <a:r>
              <a:rPr lang="es-MX" dirty="0"/>
              <a:t>● </a:t>
            </a:r>
            <a:r>
              <a:rPr lang="es-MX" dirty="0" err="1"/>
              <a:t>list-style</a:t>
            </a:r>
            <a:r>
              <a:rPr lang="es-MX" dirty="0"/>
              <a:t>: Es la propiedad abreviada de las propiedades anteriores.</a:t>
            </a:r>
          </a:p>
          <a:p>
            <a:r>
              <a:rPr lang="es-MX" dirty="0"/>
              <a:t>La propiedad de </a:t>
            </a:r>
            <a:r>
              <a:rPr lang="es-MX" dirty="0" err="1"/>
              <a:t>list-style-type</a:t>
            </a:r>
            <a:r>
              <a:rPr lang="es-MX" dirty="0"/>
              <a:t>. Nos permite cambiar el tipo de marcador de lista predeterminado a cualquier otro tipo, como cuadrado, círculo, números romanos, letras latinas y muchos más. De forma predeterminada, los elementos de la lista ordenada se numeran con números arábigos (1, 2, 3, etc.) y los elementos de una lista desordenada se</a:t>
            </a:r>
          </a:p>
          <a:p>
            <a:r>
              <a:rPr lang="es-MX" dirty="0"/>
              <a:t>marcan con viñetas redondas (•). Si establecemos su valor en </a:t>
            </a:r>
            <a:r>
              <a:rPr lang="es-MX" dirty="0" err="1"/>
              <a:t>none</a:t>
            </a:r>
            <a:r>
              <a:rPr lang="es-MX" dirty="0"/>
              <a:t>, eliminará los marcadores/viñetas.</a:t>
            </a:r>
          </a:p>
          <a:p>
            <a:r>
              <a:rPr lang="es-MX" dirty="0"/>
              <a:t>La lista también incluye el relleno (</a:t>
            </a:r>
            <a:r>
              <a:rPr lang="es-MX" dirty="0" err="1"/>
              <a:t>padding</a:t>
            </a:r>
            <a:r>
              <a:rPr lang="es-MX" dirty="0"/>
              <a:t>) y el margen (</a:t>
            </a:r>
            <a:r>
              <a:rPr lang="es-MX" dirty="0" err="1"/>
              <a:t>margin</a:t>
            </a:r>
            <a:r>
              <a:rPr lang="es-MX" dirty="0"/>
              <a:t>) predeterminados. Para eliminar esto, necesitamos agregar padding:0 y margin:0 a &lt;</a:t>
            </a:r>
            <a:r>
              <a:rPr lang="es-MX" dirty="0" err="1"/>
              <a:t>ol</a:t>
            </a:r>
            <a:r>
              <a:rPr lang="es-MX" dirty="0"/>
              <a:t>&gt; y &lt;</a:t>
            </a:r>
            <a:r>
              <a:rPr lang="es-MX" dirty="0" err="1"/>
              <a:t>ul</a:t>
            </a:r>
            <a:r>
              <a:rPr lang="es-MX" dirty="0"/>
              <a:t>&gt;.</a:t>
            </a:r>
          </a:p>
        </p:txBody>
      </p:sp>
      <p:grpSp>
        <p:nvGrpSpPr>
          <p:cNvPr id="22" name="Grupo 21">
            <a:extLst>
              <a:ext uri="{FF2B5EF4-FFF2-40B4-BE49-F238E27FC236}">
                <a16:creationId xmlns:a16="http://schemas.microsoft.com/office/drawing/2014/main" id="{DBA4DD17-13FF-970D-873E-92D83DDDC0FA}"/>
              </a:ext>
            </a:extLst>
          </p:cNvPr>
          <p:cNvGrpSpPr/>
          <p:nvPr/>
        </p:nvGrpSpPr>
        <p:grpSpPr>
          <a:xfrm>
            <a:off x="10644789" y="518842"/>
            <a:ext cx="4518020" cy="5543552"/>
            <a:chOff x="10832592" y="-2"/>
            <a:chExt cx="5857875" cy="7187536"/>
          </a:xfrm>
        </p:grpSpPr>
        <p:pic>
          <p:nvPicPr>
            <p:cNvPr id="19" name="Imagen 18">
              <a:extLst>
                <a:ext uri="{FF2B5EF4-FFF2-40B4-BE49-F238E27FC236}">
                  <a16:creationId xmlns:a16="http://schemas.microsoft.com/office/drawing/2014/main" id="{30169308-8A1E-E832-0213-316BDDFCB093}"/>
                </a:ext>
              </a:extLst>
            </p:cNvPr>
            <p:cNvPicPr>
              <a:picLocks noChangeAspect="1"/>
            </p:cNvPicPr>
            <p:nvPr/>
          </p:nvPicPr>
          <p:blipFill>
            <a:blip r:embed="rId5"/>
            <a:stretch>
              <a:fillRect/>
            </a:stretch>
          </p:blipFill>
          <p:spPr>
            <a:xfrm>
              <a:off x="10832592" y="-2"/>
              <a:ext cx="5857875" cy="4371975"/>
            </a:xfrm>
            <a:prstGeom prst="rect">
              <a:avLst/>
            </a:prstGeom>
          </p:spPr>
        </p:pic>
        <p:pic>
          <p:nvPicPr>
            <p:cNvPr id="21" name="Imagen 20">
              <a:extLst>
                <a:ext uri="{FF2B5EF4-FFF2-40B4-BE49-F238E27FC236}">
                  <a16:creationId xmlns:a16="http://schemas.microsoft.com/office/drawing/2014/main" id="{2023E38B-06ED-257A-A94D-36F7CA0E07CA}"/>
                </a:ext>
              </a:extLst>
            </p:cNvPr>
            <p:cNvPicPr>
              <a:picLocks noChangeAspect="1"/>
            </p:cNvPicPr>
            <p:nvPr/>
          </p:nvPicPr>
          <p:blipFill>
            <a:blip r:embed="rId6"/>
            <a:stretch>
              <a:fillRect/>
            </a:stretch>
          </p:blipFill>
          <p:spPr>
            <a:xfrm>
              <a:off x="10855452" y="4358609"/>
              <a:ext cx="5800725" cy="2828925"/>
            </a:xfrm>
            <a:prstGeom prst="rect">
              <a:avLst/>
            </a:prstGeom>
          </p:spPr>
        </p:pic>
      </p:grpSp>
      <p:pic>
        <p:nvPicPr>
          <p:cNvPr id="24" name="Imagen 23">
            <a:extLst>
              <a:ext uri="{FF2B5EF4-FFF2-40B4-BE49-F238E27FC236}">
                <a16:creationId xmlns:a16="http://schemas.microsoft.com/office/drawing/2014/main" id="{49698E5B-317F-1954-1236-172561684FA6}"/>
              </a:ext>
            </a:extLst>
          </p:cNvPr>
          <p:cNvPicPr>
            <a:picLocks noChangeAspect="1"/>
          </p:cNvPicPr>
          <p:nvPr/>
        </p:nvPicPr>
        <p:blipFill>
          <a:blip r:embed="rId7"/>
          <a:stretch>
            <a:fillRect/>
          </a:stretch>
        </p:blipFill>
        <p:spPr>
          <a:xfrm>
            <a:off x="15337808" y="2214294"/>
            <a:ext cx="2171700" cy="3848100"/>
          </a:xfrm>
          <a:prstGeom prst="rect">
            <a:avLst/>
          </a:prstGeom>
        </p:spPr>
      </p:pic>
    </p:spTree>
    <p:extLst>
      <p:ext uri="{BB962C8B-B14F-4D97-AF65-F5344CB8AC3E}">
        <p14:creationId xmlns:p14="http://schemas.microsoft.com/office/powerpoint/2010/main" val="110830362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106</a:t>
            </a:fld>
            <a:endParaRPr lang="es-MX"/>
          </a:p>
        </p:txBody>
      </p:sp>
      <p:sp>
        <p:nvSpPr>
          <p:cNvPr id="4" name="CuadroTexto 3">
            <a:extLst>
              <a:ext uri="{FF2B5EF4-FFF2-40B4-BE49-F238E27FC236}">
                <a16:creationId xmlns:a16="http://schemas.microsoft.com/office/drawing/2014/main" id="{CAF54D07-8637-04ED-5DEB-AF9D958DA36E}"/>
              </a:ext>
            </a:extLst>
          </p:cNvPr>
          <p:cNvSpPr txBox="1"/>
          <p:nvPr/>
        </p:nvSpPr>
        <p:spPr>
          <a:xfrm>
            <a:off x="1478290" y="310447"/>
            <a:ext cx="11426180" cy="1200329"/>
          </a:xfrm>
          <a:prstGeom prst="rect">
            <a:avLst/>
          </a:prstGeom>
          <a:noFill/>
        </p:spPr>
        <p:txBody>
          <a:bodyPr wrap="square">
            <a:spAutoFit/>
          </a:bodyPr>
          <a:lstStyle/>
          <a:p>
            <a:r>
              <a:rPr lang="es-MX" dirty="0"/>
              <a:t>La propiedad </a:t>
            </a:r>
            <a:r>
              <a:rPr lang="es-MX" dirty="0" err="1"/>
              <a:t>list-style-image</a:t>
            </a:r>
            <a:r>
              <a:rPr lang="es-MX" dirty="0"/>
              <a:t>. Especifica una imagen como marcador. Usando esta</a:t>
            </a:r>
          </a:p>
          <a:p>
            <a:r>
              <a:rPr lang="es-MX" dirty="0"/>
              <a:t>propiedad, podemos configurar viñetas de imágenes. Su sintaxis es similar a la propiedad</a:t>
            </a:r>
          </a:p>
          <a:p>
            <a:r>
              <a:rPr lang="es-MX" dirty="0" err="1"/>
              <a:t>background-image</a:t>
            </a:r>
            <a:r>
              <a:rPr lang="es-MX" dirty="0"/>
              <a:t>. Si no encuentra la imagen correspondiente, se utilizarán las viñetas</a:t>
            </a:r>
          </a:p>
          <a:p>
            <a:r>
              <a:rPr lang="es-MX" dirty="0"/>
              <a:t>predeterminadas.</a:t>
            </a:r>
          </a:p>
        </p:txBody>
      </p:sp>
      <p:pic>
        <p:nvPicPr>
          <p:cNvPr id="19" name="Imagen 18">
            <a:extLst>
              <a:ext uri="{FF2B5EF4-FFF2-40B4-BE49-F238E27FC236}">
                <a16:creationId xmlns:a16="http://schemas.microsoft.com/office/drawing/2014/main" id="{6CE1521D-C15E-92CA-6D38-D5EAF381A928}"/>
              </a:ext>
            </a:extLst>
          </p:cNvPr>
          <p:cNvPicPr>
            <a:picLocks noChangeAspect="1"/>
          </p:cNvPicPr>
          <p:nvPr/>
        </p:nvPicPr>
        <p:blipFill>
          <a:blip r:embed="rId5"/>
          <a:stretch>
            <a:fillRect/>
          </a:stretch>
        </p:blipFill>
        <p:spPr>
          <a:xfrm>
            <a:off x="1594857" y="1564770"/>
            <a:ext cx="5819775" cy="3800475"/>
          </a:xfrm>
          <a:prstGeom prst="rect">
            <a:avLst/>
          </a:prstGeom>
        </p:spPr>
      </p:pic>
      <p:pic>
        <p:nvPicPr>
          <p:cNvPr id="21" name="Imagen 20">
            <a:extLst>
              <a:ext uri="{FF2B5EF4-FFF2-40B4-BE49-F238E27FC236}">
                <a16:creationId xmlns:a16="http://schemas.microsoft.com/office/drawing/2014/main" id="{3F489274-6426-7BFE-1C91-C247E139E84D}"/>
              </a:ext>
            </a:extLst>
          </p:cNvPr>
          <p:cNvPicPr>
            <a:picLocks noChangeAspect="1"/>
          </p:cNvPicPr>
          <p:nvPr/>
        </p:nvPicPr>
        <p:blipFill>
          <a:blip r:embed="rId6"/>
          <a:stretch>
            <a:fillRect/>
          </a:stretch>
        </p:blipFill>
        <p:spPr>
          <a:xfrm>
            <a:off x="7662262" y="1523232"/>
            <a:ext cx="7115175" cy="2085975"/>
          </a:xfrm>
          <a:prstGeom prst="rect">
            <a:avLst/>
          </a:prstGeom>
        </p:spPr>
      </p:pic>
    </p:spTree>
    <p:extLst>
      <p:ext uri="{BB962C8B-B14F-4D97-AF65-F5344CB8AC3E}">
        <p14:creationId xmlns:p14="http://schemas.microsoft.com/office/powerpoint/2010/main" val="312611232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107</a:t>
            </a:fld>
            <a:endParaRPr lang="es-MX" dirty="0"/>
          </a:p>
        </p:txBody>
      </p:sp>
      <p:sp>
        <p:nvSpPr>
          <p:cNvPr id="4" name="CuadroTexto 3">
            <a:extLst>
              <a:ext uri="{FF2B5EF4-FFF2-40B4-BE49-F238E27FC236}">
                <a16:creationId xmlns:a16="http://schemas.microsoft.com/office/drawing/2014/main" id="{EC0734A6-FD64-EC55-9695-C62E07EAF50A}"/>
              </a:ext>
            </a:extLst>
          </p:cNvPr>
          <p:cNvSpPr txBox="1"/>
          <p:nvPr/>
        </p:nvSpPr>
        <p:spPr>
          <a:xfrm>
            <a:off x="297183" y="98871"/>
            <a:ext cx="15413659" cy="830997"/>
          </a:xfrm>
          <a:prstGeom prst="rect">
            <a:avLst/>
          </a:prstGeom>
          <a:noFill/>
        </p:spPr>
        <p:txBody>
          <a:bodyPr wrap="square">
            <a:spAutoFit/>
          </a:bodyPr>
          <a:lstStyle/>
          <a:p>
            <a:r>
              <a:rPr lang="es-MX" sz="1600" dirty="0"/>
              <a:t>La propiedad </a:t>
            </a:r>
            <a:r>
              <a:rPr lang="es-MX" sz="1600" dirty="0" err="1"/>
              <a:t>list</a:t>
            </a:r>
            <a:r>
              <a:rPr lang="es-MX" sz="1600" dirty="0"/>
              <a:t>-</a:t>
            </a:r>
            <a:r>
              <a:rPr lang="es-MX" sz="1600" dirty="0" err="1"/>
              <a:t>style</a:t>
            </a:r>
            <a:r>
              <a:rPr lang="es-MX" sz="1600" dirty="0"/>
              <a:t>-position. Representa si la aparición del marcador está dentro o fuera del cuadro que contiene las viñetas. Incluye dos valores. </a:t>
            </a:r>
          </a:p>
          <a:p>
            <a:r>
              <a:rPr lang="es-MX" sz="1600" dirty="0"/>
              <a:t>● </a:t>
            </a:r>
            <a:r>
              <a:rPr lang="es-MX" sz="1600" dirty="0" err="1"/>
              <a:t>inside</a:t>
            </a:r>
            <a:r>
              <a:rPr lang="es-MX" sz="1600" dirty="0"/>
              <a:t>: significa que las viñetas estarán en el elemento de la lista. En esto, si el texto va en la segunda línea, el texto se ajustará debajo del marcador.</a:t>
            </a:r>
          </a:p>
          <a:p>
            <a:r>
              <a:rPr lang="es-MX" sz="1600" dirty="0"/>
              <a:t>● </a:t>
            </a:r>
            <a:r>
              <a:rPr lang="es-MX" sz="1600" dirty="0" err="1"/>
              <a:t>outside</a:t>
            </a:r>
            <a:r>
              <a:rPr lang="es-MX" sz="1600" dirty="0"/>
              <a:t>: Representa que las viñetas estarán fuera del elemento de la lista. Es el valor predeterminado. El siguiente ejemplo lo explica más claramente.</a:t>
            </a:r>
          </a:p>
        </p:txBody>
      </p:sp>
      <p:sp>
        <p:nvSpPr>
          <p:cNvPr id="19" name="CuadroTexto 18">
            <a:extLst>
              <a:ext uri="{FF2B5EF4-FFF2-40B4-BE49-F238E27FC236}">
                <a16:creationId xmlns:a16="http://schemas.microsoft.com/office/drawing/2014/main" id="{30713845-30A3-4200-1D72-072A98C6FD0E}"/>
              </a:ext>
            </a:extLst>
          </p:cNvPr>
          <p:cNvSpPr txBox="1"/>
          <p:nvPr/>
        </p:nvSpPr>
        <p:spPr>
          <a:xfrm>
            <a:off x="1768735" y="1283771"/>
            <a:ext cx="6584892" cy="5847755"/>
          </a:xfrm>
          <a:prstGeom prst="rect">
            <a:avLst/>
          </a:prstGeom>
          <a:solidFill>
            <a:srgbClr val="B4C7DC"/>
          </a:solidFill>
        </p:spPr>
        <p:txBody>
          <a:bodyPr wrap="square">
            <a:spAutoFit/>
          </a:bodyPr>
          <a:lstStyle/>
          <a:p>
            <a:r>
              <a:rPr lang="es-MX" sz="1100" b="1" dirty="0">
                <a:solidFill>
                  <a:schemeClr val="bg1"/>
                </a:solidFill>
              </a:rPr>
              <a:t>&lt;h1&gt;</a:t>
            </a:r>
          </a:p>
          <a:p>
            <a:r>
              <a:rPr lang="es-MX" sz="1100" b="1" dirty="0">
                <a:solidFill>
                  <a:schemeClr val="bg1"/>
                </a:solidFill>
              </a:rPr>
              <a:t>Bienvenido a PILARES</a:t>
            </a:r>
          </a:p>
          <a:p>
            <a:r>
              <a:rPr lang="es-MX" sz="1100" b="1" dirty="0">
                <a:solidFill>
                  <a:schemeClr val="bg1"/>
                </a:solidFill>
              </a:rPr>
              <a:t>&lt;/h1&gt;</a:t>
            </a:r>
          </a:p>
          <a:p>
            <a:r>
              <a:rPr lang="es-MX" sz="1100" b="1" dirty="0">
                <a:solidFill>
                  <a:schemeClr val="bg1"/>
                </a:solidFill>
              </a:rPr>
              <a:t>&lt;h2&gt;</a:t>
            </a:r>
          </a:p>
          <a:p>
            <a:r>
              <a:rPr lang="es-MX" sz="1100" b="1" dirty="0">
                <a:solidFill>
                  <a:schemeClr val="bg1"/>
                </a:solidFill>
              </a:rPr>
              <a:t>Listas ordenadas</a:t>
            </a:r>
          </a:p>
          <a:p>
            <a:r>
              <a:rPr lang="es-MX" sz="1100" b="1" dirty="0">
                <a:solidFill>
                  <a:schemeClr val="bg1"/>
                </a:solidFill>
              </a:rPr>
              <a:t>&lt;/h2&gt;</a:t>
            </a:r>
          </a:p>
          <a:p>
            <a:r>
              <a:rPr lang="es-MX" sz="1100" b="1" dirty="0">
                <a:solidFill>
                  <a:schemeClr val="bg1"/>
                </a:solidFill>
              </a:rPr>
              <a:t>&lt;</a:t>
            </a:r>
            <a:r>
              <a:rPr lang="es-MX" sz="1100" b="1" dirty="0" err="1">
                <a:solidFill>
                  <a:schemeClr val="bg1"/>
                </a:solidFill>
              </a:rPr>
              <a:t>ol</a:t>
            </a:r>
            <a:r>
              <a:rPr lang="es-MX" sz="1100" b="1" dirty="0">
                <a:solidFill>
                  <a:schemeClr val="bg1"/>
                </a:solidFill>
              </a:rPr>
              <a:t> </a:t>
            </a:r>
            <a:r>
              <a:rPr lang="es-MX" sz="1100" b="1" dirty="0" err="1">
                <a:solidFill>
                  <a:schemeClr val="bg1"/>
                </a:solidFill>
              </a:rPr>
              <a:t>class</a:t>
            </a:r>
            <a:r>
              <a:rPr lang="es-MX" sz="1100" b="1" dirty="0">
                <a:solidFill>
                  <a:schemeClr val="bg1"/>
                </a:solidFill>
              </a:rPr>
              <a:t>="</a:t>
            </a:r>
            <a:r>
              <a:rPr lang="es-MX" sz="1100" b="1" dirty="0" err="1">
                <a:solidFill>
                  <a:schemeClr val="bg1"/>
                </a:solidFill>
              </a:rPr>
              <a:t>num</a:t>
            </a:r>
            <a:r>
              <a:rPr lang="es-MX" sz="1100" b="1" dirty="0">
                <a:solidFill>
                  <a:schemeClr val="bg1"/>
                </a:solidFill>
              </a:rPr>
              <a:t>"&gt;</a:t>
            </a:r>
          </a:p>
          <a:p>
            <a:r>
              <a:rPr lang="es-MX" sz="1100" b="1" dirty="0">
                <a:solidFill>
                  <a:schemeClr val="bg1"/>
                </a:solidFill>
              </a:rPr>
              <a:t>&lt;</a:t>
            </a:r>
            <a:r>
              <a:rPr lang="es-MX" sz="1100" b="1" dirty="0" err="1">
                <a:solidFill>
                  <a:schemeClr val="bg1"/>
                </a:solidFill>
              </a:rPr>
              <a:t>li</a:t>
            </a:r>
            <a:r>
              <a:rPr lang="es-MX" sz="1100" b="1" dirty="0">
                <a:solidFill>
                  <a:schemeClr val="bg1"/>
                </a:solidFill>
              </a:rPr>
              <a:t>&gt;INSIDE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endParaRPr lang="es-MX" sz="1100" b="1" dirty="0">
              <a:solidFill>
                <a:schemeClr val="bg1"/>
              </a:solidFill>
            </a:endParaRPr>
          </a:p>
          <a:p>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a:t>
            </a:r>
          </a:p>
          <a:p>
            <a:r>
              <a:rPr lang="es-MX" sz="1100" b="1" dirty="0">
                <a:solidFill>
                  <a:schemeClr val="bg1"/>
                </a:solidFill>
              </a:rPr>
              <a:t>&lt;</a:t>
            </a:r>
            <a:r>
              <a:rPr lang="es-MX" sz="1100" b="1" dirty="0" err="1">
                <a:solidFill>
                  <a:schemeClr val="bg1"/>
                </a:solidFill>
              </a:rPr>
              <a:t>li</a:t>
            </a:r>
            <a:r>
              <a:rPr lang="es-MX" sz="1100" b="1" dirty="0">
                <a:solidFill>
                  <a:schemeClr val="bg1"/>
                </a:solidFill>
              </a:rPr>
              <a:t>&gt;DOS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endParaRPr lang="es-MX" sz="1100" b="1" dirty="0">
              <a:solidFill>
                <a:schemeClr val="bg1"/>
              </a:solidFill>
            </a:endParaRPr>
          </a:p>
          <a:p>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a:t>
            </a:r>
          </a:p>
          <a:p>
            <a:r>
              <a:rPr lang="es-MX" sz="1100" b="1" dirty="0">
                <a:solidFill>
                  <a:schemeClr val="bg1"/>
                </a:solidFill>
              </a:rPr>
              <a:t>&lt;</a:t>
            </a:r>
            <a:r>
              <a:rPr lang="es-MX" sz="1100" b="1" dirty="0" err="1">
                <a:solidFill>
                  <a:schemeClr val="bg1"/>
                </a:solidFill>
              </a:rPr>
              <a:t>li</a:t>
            </a:r>
            <a:r>
              <a:rPr lang="es-MX" sz="1100" b="1" dirty="0">
                <a:solidFill>
                  <a:schemeClr val="bg1"/>
                </a:solidFill>
              </a:rPr>
              <a:t>&gt;TRES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endParaRPr lang="es-MX" sz="1100" b="1" dirty="0">
              <a:solidFill>
                <a:schemeClr val="bg1"/>
              </a:solidFill>
            </a:endParaRPr>
          </a:p>
          <a:p>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a:t>
            </a:r>
          </a:p>
          <a:p>
            <a:r>
              <a:rPr lang="es-MX" sz="1100" b="1" dirty="0">
                <a:solidFill>
                  <a:schemeClr val="bg1"/>
                </a:solidFill>
              </a:rPr>
              <a:t>&lt;/</a:t>
            </a:r>
            <a:r>
              <a:rPr lang="es-MX" sz="1100" b="1" dirty="0" err="1">
                <a:solidFill>
                  <a:schemeClr val="bg1"/>
                </a:solidFill>
              </a:rPr>
              <a:t>ol</a:t>
            </a:r>
            <a:r>
              <a:rPr lang="es-MX" sz="1100" b="1" dirty="0">
                <a:solidFill>
                  <a:schemeClr val="bg1"/>
                </a:solidFill>
              </a:rPr>
              <a:t>&gt;</a:t>
            </a:r>
          </a:p>
          <a:p>
            <a:r>
              <a:rPr lang="es-MX" sz="1100" b="1" dirty="0">
                <a:solidFill>
                  <a:schemeClr val="bg1"/>
                </a:solidFill>
              </a:rPr>
              <a:t>&lt;</a:t>
            </a:r>
            <a:r>
              <a:rPr lang="es-MX" sz="1100" b="1" dirty="0" err="1">
                <a:solidFill>
                  <a:schemeClr val="bg1"/>
                </a:solidFill>
              </a:rPr>
              <a:t>ol</a:t>
            </a:r>
            <a:r>
              <a:rPr lang="es-MX" sz="1100" b="1" dirty="0">
                <a:solidFill>
                  <a:schemeClr val="bg1"/>
                </a:solidFill>
              </a:rPr>
              <a:t> </a:t>
            </a:r>
            <a:r>
              <a:rPr lang="es-MX" sz="1100" b="1" dirty="0" err="1">
                <a:solidFill>
                  <a:schemeClr val="bg1"/>
                </a:solidFill>
              </a:rPr>
              <a:t>class</a:t>
            </a:r>
            <a:r>
              <a:rPr lang="es-MX" sz="1100" b="1" dirty="0">
                <a:solidFill>
                  <a:schemeClr val="bg1"/>
                </a:solidFill>
              </a:rPr>
              <a:t>="</a:t>
            </a:r>
            <a:r>
              <a:rPr lang="es-MX" sz="1100" b="1" dirty="0" err="1">
                <a:solidFill>
                  <a:schemeClr val="bg1"/>
                </a:solidFill>
              </a:rPr>
              <a:t>roman</a:t>
            </a:r>
            <a:r>
              <a:rPr lang="es-MX" sz="1100" b="1" dirty="0">
                <a:solidFill>
                  <a:schemeClr val="bg1"/>
                </a:solidFill>
              </a:rPr>
              <a:t>"&gt;</a:t>
            </a:r>
          </a:p>
          <a:p>
            <a:r>
              <a:rPr lang="es-MX" sz="1100" b="1" dirty="0">
                <a:solidFill>
                  <a:schemeClr val="bg1"/>
                </a:solidFill>
              </a:rPr>
              <a:t>&lt;</a:t>
            </a:r>
            <a:r>
              <a:rPr lang="es-MX" sz="1100" b="1" dirty="0" err="1">
                <a:solidFill>
                  <a:schemeClr val="bg1"/>
                </a:solidFill>
              </a:rPr>
              <a:t>li</a:t>
            </a:r>
            <a:r>
              <a:rPr lang="es-MX" sz="1100" b="1" dirty="0">
                <a:solidFill>
                  <a:schemeClr val="bg1"/>
                </a:solidFill>
              </a:rPr>
              <a:t>&gt;OUTSIDE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endParaRPr lang="es-MX" sz="1100" b="1" dirty="0">
              <a:solidFill>
                <a:schemeClr val="bg1"/>
              </a:solidFill>
            </a:endParaRPr>
          </a:p>
          <a:p>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a:t>
            </a:r>
          </a:p>
          <a:p>
            <a:r>
              <a:rPr lang="es-MX" sz="1100" b="1" dirty="0">
                <a:solidFill>
                  <a:schemeClr val="bg1"/>
                </a:solidFill>
              </a:rPr>
              <a:t>&lt;</a:t>
            </a:r>
            <a:r>
              <a:rPr lang="es-MX" sz="1100" b="1" dirty="0" err="1">
                <a:solidFill>
                  <a:schemeClr val="bg1"/>
                </a:solidFill>
              </a:rPr>
              <a:t>li</a:t>
            </a:r>
            <a:r>
              <a:rPr lang="es-MX" sz="1100" b="1" dirty="0">
                <a:solidFill>
                  <a:schemeClr val="bg1"/>
                </a:solidFill>
              </a:rPr>
              <a:t>&gt;DOS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endParaRPr lang="es-MX" sz="1100" b="1" dirty="0">
              <a:solidFill>
                <a:schemeClr val="bg1"/>
              </a:solidFill>
            </a:endParaRPr>
          </a:p>
          <a:p>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a:t>
            </a:r>
          </a:p>
          <a:p>
            <a:r>
              <a:rPr lang="es-MX" sz="1100" b="1" dirty="0">
                <a:solidFill>
                  <a:schemeClr val="bg1"/>
                </a:solidFill>
              </a:rPr>
              <a:t>&lt;</a:t>
            </a:r>
            <a:r>
              <a:rPr lang="es-MX" sz="1100" b="1" dirty="0" err="1">
                <a:solidFill>
                  <a:schemeClr val="bg1"/>
                </a:solidFill>
              </a:rPr>
              <a:t>li</a:t>
            </a:r>
            <a:r>
              <a:rPr lang="es-MX" sz="1100" b="1" dirty="0">
                <a:solidFill>
                  <a:schemeClr val="bg1"/>
                </a:solidFill>
              </a:rPr>
              <a:t>&gt;Tres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endParaRPr lang="es-MX" sz="1100" b="1" dirty="0">
              <a:solidFill>
                <a:schemeClr val="bg1"/>
              </a:solidFill>
            </a:endParaRPr>
          </a:p>
          <a:p>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a:t>
            </a:r>
          </a:p>
          <a:p>
            <a:r>
              <a:rPr lang="es-MX" sz="1100" b="1" dirty="0">
                <a:solidFill>
                  <a:schemeClr val="bg1"/>
                </a:solidFill>
              </a:rPr>
              <a:t>&lt;/</a:t>
            </a:r>
            <a:r>
              <a:rPr lang="es-MX" sz="1100" b="1" dirty="0" err="1">
                <a:solidFill>
                  <a:schemeClr val="bg1"/>
                </a:solidFill>
              </a:rPr>
              <a:t>ol</a:t>
            </a:r>
            <a:r>
              <a:rPr lang="es-MX" sz="1100" b="1" dirty="0">
                <a:solidFill>
                  <a:schemeClr val="bg1"/>
                </a:solidFill>
              </a:rPr>
              <a:t>&gt;</a:t>
            </a:r>
          </a:p>
          <a:p>
            <a:r>
              <a:rPr lang="es-MX" sz="1100" b="1" dirty="0">
                <a:solidFill>
                  <a:schemeClr val="bg1"/>
                </a:solidFill>
              </a:rPr>
              <a:t>&lt;h2&gt;</a:t>
            </a:r>
          </a:p>
          <a:p>
            <a:r>
              <a:rPr lang="es-MX" sz="1100" b="1" dirty="0">
                <a:solidFill>
                  <a:schemeClr val="bg1"/>
                </a:solidFill>
              </a:rPr>
              <a:t>Listas desordenada</a:t>
            </a:r>
          </a:p>
          <a:p>
            <a:r>
              <a:rPr lang="es-MX" sz="1100" b="1" dirty="0">
                <a:solidFill>
                  <a:schemeClr val="bg1"/>
                </a:solidFill>
              </a:rPr>
              <a:t>&lt;/h2&gt;</a:t>
            </a:r>
          </a:p>
          <a:p>
            <a:r>
              <a:rPr lang="es-MX" sz="1100" b="1" dirty="0">
                <a:solidFill>
                  <a:schemeClr val="bg1"/>
                </a:solidFill>
              </a:rPr>
              <a:t>&lt;</a:t>
            </a:r>
            <a:r>
              <a:rPr lang="es-MX" sz="1100" b="1" dirty="0" err="1">
                <a:solidFill>
                  <a:schemeClr val="bg1"/>
                </a:solidFill>
              </a:rPr>
              <a:t>ul</a:t>
            </a:r>
            <a:r>
              <a:rPr lang="es-MX" sz="1100" b="1" dirty="0">
                <a:solidFill>
                  <a:schemeClr val="bg1"/>
                </a:solidFill>
              </a:rPr>
              <a:t> </a:t>
            </a:r>
            <a:r>
              <a:rPr lang="es-MX" sz="1100" b="1" dirty="0" err="1">
                <a:solidFill>
                  <a:schemeClr val="bg1"/>
                </a:solidFill>
              </a:rPr>
              <a:t>class</a:t>
            </a:r>
            <a:r>
              <a:rPr lang="es-MX" sz="1100" b="1" dirty="0">
                <a:solidFill>
                  <a:schemeClr val="bg1"/>
                </a:solidFill>
              </a:rPr>
              <a:t>="disc"&gt;</a:t>
            </a:r>
          </a:p>
          <a:p>
            <a:r>
              <a:rPr lang="es-MX" sz="1100" b="1" dirty="0">
                <a:solidFill>
                  <a:schemeClr val="bg1"/>
                </a:solidFill>
              </a:rPr>
              <a:t>&lt;</a:t>
            </a:r>
            <a:r>
              <a:rPr lang="es-MX" sz="1100" b="1" dirty="0" err="1">
                <a:solidFill>
                  <a:schemeClr val="bg1"/>
                </a:solidFill>
              </a:rPr>
              <a:t>li</a:t>
            </a:r>
            <a:r>
              <a:rPr lang="es-MX" sz="1100" b="1" dirty="0">
                <a:solidFill>
                  <a:schemeClr val="bg1"/>
                </a:solidFill>
              </a:rPr>
              <a:t>&gt;INSIDE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endParaRPr lang="es-MX" sz="1100" b="1" dirty="0">
              <a:solidFill>
                <a:schemeClr val="bg1"/>
              </a:solidFill>
            </a:endParaRPr>
          </a:p>
          <a:p>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a:t>
            </a:r>
          </a:p>
          <a:p>
            <a:r>
              <a:rPr lang="es-MX" sz="1100" b="1" dirty="0">
                <a:solidFill>
                  <a:schemeClr val="bg1"/>
                </a:solidFill>
              </a:rPr>
              <a:t>&lt;</a:t>
            </a:r>
            <a:r>
              <a:rPr lang="es-MX" sz="1100" b="1" dirty="0" err="1">
                <a:solidFill>
                  <a:schemeClr val="bg1"/>
                </a:solidFill>
              </a:rPr>
              <a:t>li</a:t>
            </a:r>
            <a:r>
              <a:rPr lang="es-MX" sz="1100" b="1" dirty="0">
                <a:solidFill>
                  <a:schemeClr val="bg1"/>
                </a:solidFill>
              </a:rPr>
              <a:t>&gt;DOS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endParaRPr lang="es-MX" sz="1100" b="1" dirty="0">
              <a:solidFill>
                <a:schemeClr val="bg1"/>
              </a:solidFill>
            </a:endParaRPr>
          </a:p>
          <a:p>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a:t>
            </a:r>
          </a:p>
          <a:p>
            <a:r>
              <a:rPr lang="es-MX" sz="1100" b="1" dirty="0">
                <a:solidFill>
                  <a:schemeClr val="bg1"/>
                </a:solidFill>
              </a:rPr>
              <a:t>&lt;</a:t>
            </a:r>
            <a:r>
              <a:rPr lang="es-MX" sz="1100" b="1" dirty="0" err="1">
                <a:solidFill>
                  <a:schemeClr val="bg1"/>
                </a:solidFill>
              </a:rPr>
              <a:t>li</a:t>
            </a:r>
            <a:r>
              <a:rPr lang="es-MX" sz="1100" b="1" dirty="0">
                <a:solidFill>
                  <a:schemeClr val="bg1"/>
                </a:solidFill>
              </a:rPr>
              <a:t>&gt;TRES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endParaRPr lang="es-MX" sz="1100" b="1" dirty="0">
              <a:solidFill>
                <a:schemeClr val="bg1"/>
              </a:solidFill>
            </a:endParaRPr>
          </a:p>
          <a:p>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a:t>
            </a:r>
          </a:p>
          <a:p>
            <a:r>
              <a:rPr lang="es-MX" sz="1100" b="1" dirty="0">
                <a:solidFill>
                  <a:schemeClr val="bg1"/>
                </a:solidFill>
              </a:rPr>
              <a:t>&lt;/</a:t>
            </a:r>
            <a:r>
              <a:rPr lang="es-MX" sz="1100" b="1" dirty="0" err="1">
                <a:solidFill>
                  <a:schemeClr val="bg1"/>
                </a:solidFill>
              </a:rPr>
              <a:t>ul</a:t>
            </a:r>
            <a:r>
              <a:rPr lang="es-MX" sz="1100" b="1" dirty="0">
                <a:solidFill>
                  <a:schemeClr val="bg1"/>
                </a:solidFill>
              </a:rPr>
              <a:t>&gt;</a:t>
            </a:r>
          </a:p>
          <a:p>
            <a:endParaRPr lang="es-MX" sz="1100" b="1" dirty="0">
              <a:solidFill>
                <a:schemeClr val="bg1"/>
              </a:solidFill>
            </a:endParaRPr>
          </a:p>
        </p:txBody>
      </p:sp>
      <p:sp>
        <p:nvSpPr>
          <p:cNvPr id="21" name="CuadroTexto 20">
            <a:extLst>
              <a:ext uri="{FF2B5EF4-FFF2-40B4-BE49-F238E27FC236}">
                <a16:creationId xmlns:a16="http://schemas.microsoft.com/office/drawing/2014/main" id="{15975D7B-27C2-22C0-1033-434C80776B27}"/>
              </a:ext>
            </a:extLst>
          </p:cNvPr>
          <p:cNvSpPr txBox="1"/>
          <p:nvPr/>
        </p:nvSpPr>
        <p:spPr>
          <a:xfrm>
            <a:off x="8651707" y="1824147"/>
            <a:ext cx="9195223" cy="5339923"/>
          </a:xfrm>
          <a:prstGeom prst="rect">
            <a:avLst/>
          </a:prstGeom>
          <a:solidFill>
            <a:srgbClr val="B4C7DC"/>
          </a:solidFill>
        </p:spPr>
        <p:txBody>
          <a:bodyPr wrap="square">
            <a:spAutoFit/>
          </a:bodyPr>
          <a:lstStyle/>
          <a:p>
            <a:r>
              <a:rPr lang="es-MX" sz="1100" b="1" dirty="0">
                <a:solidFill>
                  <a:schemeClr val="bg1"/>
                </a:solidFill>
              </a:rPr>
              <a:t>&lt;</a:t>
            </a:r>
            <a:r>
              <a:rPr lang="es-MX" sz="1100" b="1" dirty="0" err="1">
                <a:solidFill>
                  <a:schemeClr val="bg1"/>
                </a:solidFill>
              </a:rPr>
              <a:t>ul</a:t>
            </a:r>
            <a:r>
              <a:rPr lang="es-MX" sz="1100" b="1" dirty="0">
                <a:solidFill>
                  <a:schemeClr val="bg1"/>
                </a:solidFill>
              </a:rPr>
              <a:t> </a:t>
            </a:r>
            <a:r>
              <a:rPr lang="es-MX" sz="1100" b="1" dirty="0" err="1">
                <a:solidFill>
                  <a:schemeClr val="bg1"/>
                </a:solidFill>
              </a:rPr>
              <a:t>class</a:t>
            </a:r>
            <a:r>
              <a:rPr lang="es-MX" sz="1100" b="1" dirty="0">
                <a:solidFill>
                  <a:schemeClr val="bg1"/>
                </a:solidFill>
              </a:rPr>
              <a:t>="</a:t>
            </a:r>
            <a:r>
              <a:rPr lang="es-MX" sz="1100" b="1" dirty="0" err="1">
                <a:solidFill>
                  <a:schemeClr val="bg1"/>
                </a:solidFill>
              </a:rPr>
              <a:t>circle</a:t>
            </a:r>
            <a:r>
              <a:rPr lang="es-MX" sz="1100" b="1" dirty="0">
                <a:solidFill>
                  <a:schemeClr val="bg1"/>
                </a:solidFill>
              </a:rPr>
              <a:t>"&gt;</a:t>
            </a:r>
          </a:p>
          <a:p>
            <a:r>
              <a:rPr lang="es-MX" sz="1100" b="1" dirty="0">
                <a:solidFill>
                  <a:schemeClr val="bg1"/>
                </a:solidFill>
              </a:rPr>
              <a:t>&lt;</a:t>
            </a:r>
            <a:r>
              <a:rPr lang="es-MX" sz="1100" b="1" dirty="0" err="1">
                <a:solidFill>
                  <a:schemeClr val="bg1"/>
                </a:solidFill>
              </a:rPr>
              <a:t>li</a:t>
            </a:r>
            <a:r>
              <a:rPr lang="es-MX" sz="1100" b="1" dirty="0">
                <a:solidFill>
                  <a:schemeClr val="bg1"/>
                </a:solidFill>
              </a:rPr>
              <a:t>&gt;INSIDE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r>
              <a:rPr lang="es-MX" sz="1100" b="1" dirty="0">
                <a:solidFill>
                  <a:schemeClr val="bg1"/>
                </a:solidFill>
              </a:rPr>
              <a:t> </a:t>
            </a:r>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&gt;&lt;</a:t>
            </a:r>
            <a:r>
              <a:rPr lang="es-MX" sz="1100" b="1" dirty="0" err="1">
                <a:solidFill>
                  <a:schemeClr val="bg1"/>
                </a:solidFill>
              </a:rPr>
              <a:t>li</a:t>
            </a:r>
            <a:r>
              <a:rPr lang="es-MX" sz="1100" b="1" dirty="0">
                <a:solidFill>
                  <a:schemeClr val="bg1"/>
                </a:solidFill>
              </a:rPr>
              <a:t>&gt;DOS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r>
              <a:rPr lang="es-MX" sz="1100" b="1" dirty="0">
                <a:solidFill>
                  <a:schemeClr val="bg1"/>
                </a:solidFill>
              </a:rPr>
              <a:t> </a:t>
            </a:r>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 &lt;</a:t>
            </a:r>
            <a:r>
              <a:rPr lang="es-MX" sz="1100" b="1" dirty="0" err="1">
                <a:solidFill>
                  <a:schemeClr val="bg1"/>
                </a:solidFill>
              </a:rPr>
              <a:t>li</a:t>
            </a:r>
            <a:r>
              <a:rPr lang="es-MX" sz="1100" b="1" dirty="0">
                <a:solidFill>
                  <a:schemeClr val="bg1"/>
                </a:solidFill>
              </a:rPr>
              <a:t>&gt;TRES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endParaRPr lang="es-MX" sz="1100" b="1" dirty="0">
              <a:solidFill>
                <a:schemeClr val="bg1"/>
              </a:solidFill>
            </a:endParaRPr>
          </a:p>
          <a:p>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&gt;&lt;/</a:t>
            </a:r>
            <a:r>
              <a:rPr lang="es-MX" sz="1100" b="1" dirty="0" err="1">
                <a:solidFill>
                  <a:schemeClr val="bg1"/>
                </a:solidFill>
              </a:rPr>
              <a:t>ul</a:t>
            </a:r>
            <a:r>
              <a:rPr lang="es-MX" sz="1100" b="1" dirty="0">
                <a:solidFill>
                  <a:schemeClr val="bg1"/>
                </a:solidFill>
              </a:rPr>
              <a:t>&gt;</a:t>
            </a:r>
          </a:p>
          <a:p>
            <a:r>
              <a:rPr lang="es-MX" sz="1100" b="1" dirty="0">
                <a:solidFill>
                  <a:schemeClr val="bg1"/>
                </a:solidFill>
              </a:rPr>
              <a:t>&lt;</a:t>
            </a:r>
            <a:r>
              <a:rPr lang="es-MX" sz="1100" b="1" dirty="0" err="1">
                <a:solidFill>
                  <a:schemeClr val="bg1"/>
                </a:solidFill>
              </a:rPr>
              <a:t>ul</a:t>
            </a:r>
            <a:r>
              <a:rPr lang="es-MX" sz="1100" b="1" dirty="0">
                <a:solidFill>
                  <a:schemeClr val="bg1"/>
                </a:solidFill>
              </a:rPr>
              <a:t> </a:t>
            </a:r>
            <a:r>
              <a:rPr lang="es-MX" sz="1100" b="1" dirty="0" err="1">
                <a:solidFill>
                  <a:schemeClr val="bg1"/>
                </a:solidFill>
              </a:rPr>
              <a:t>class</a:t>
            </a:r>
            <a:r>
              <a:rPr lang="es-MX" sz="1100" b="1" dirty="0">
                <a:solidFill>
                  <a:schemeClr val="bg1"/>
                </a:solidFill>
              </a:rPr>
              <a:t>="</a:t>
            </a:r>
            <a:r>
              <a:rPr lang="es-MX" sz="1100" b="1" dirty="0" err="1">
                <a:solidFill>
                  <a:schemeClr val="bg1"/>
                </a:solidFill>
              </a:rPr>
              <a:t>square</a:t>
            </a:r>
            <a:r>
              <a:rPr lang="es-MX" sz="1100" b="1" dirty="0">
                <a:solidFill>
                  <a:schemeClr val="bg1"/>
                </a:solidFill>
              </a:rPr>
              <a:t>"&gt;</a:t>
            </a:r>
          </a:p>
          <a:p>
            <a:r>
              <a:rPr lang="es-MX" sz="1100" b="1" dirty="0">
                <a:solidFill>
                  <a:schemeClr val="bg1"/>
                </a:solidFill>
              </a:rPr>
              <a:t>&lt;</a:t>
            </a:r>
            <a:r>
              <a:rPr lang="es-MX" sz="1100" b="1" dirty="0" err="1">
                <a:solidFill>
                  <a:schemeClr val="bg1"/>
                </a:solidFill>
              </a:rPr>
              <a:t>li</a:t>
            </a:r>
            <a:r>
              <a:rPr lang="es-MX" sz="1100" b="1" dirty="0">
                <a:solidFill>
                  <a:schemeClr val="bg1"/>
                </a:solidFill>
              </a:rPr>
              <a:t>&gt;DEFAULT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a:t>
            </a:r>
            <a:r>
              <a:rPr lang="es-MX" sz="1100" b="1" dirty="0" err="1">
                <a:solidFill>
                  <a:schemeClr val="bg1"/>
                </a:solidFill>
              </a:rPr>
              <a:t>doeiusmod</a:t>
            </a:r>
            <a:r>
              <a:rPr lang="es-MX" sz="1100" b="1" dirty="0">
                <a:solidFill>
                  <a:schemeClr val="bg1"/>
                </a:solidFill>
              </a:rPr>
              <a:t> </a:t>
            </a:r>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 &lt;</a:t>
            </a:r>
            <a:r>
              <a:rPr lang="es-MX" sz="1100" b="1" dirty="0" err="1">
                <a:solidFill>
                  <a:schemeClr val="bg1"/>
                </a:solidFill>
              </a:rPr>
              <a:t>li</a:t>
            </a:r>
            <a:r>
              <a:rPr lang="es-MX" sz="1100" b="1" dirty="0">
                <a:solidFill>
                  <a:schemeClr val="bg1"/>
                </a:solidFill>
              </a:rPr>
              <a:t>&gt;DOS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endParaRPr lang="es-MX" sz="1100" b="1" dirty="0">
              <a:solidFill>
                <a:schemeClr val="bg1"/>
              </a:solidFill>
            </a:endParaRPr>
          </a:p>
          <a:p>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 &lt;</a:t>
            </a:r>
            <a:r>
              <a:rPr lang="es-MX" sz="1100" b="1" dirty="0" err="1">
                <a:solidFill>
                  <a:schemeClr val="bg1"/>
                </a:solidFill>
              </a:rPr>
              <a:t>li</a:t>
            </a:r>
            <a:r>
              <a:rPr lang="es-MX" sz="1100" b="1" dirty="0">
                <a:solidFill>
                  <a:schemeClr val="bg1"/>
                </a:solidFill>
              </a:rPr>
              <a:t>&gt;TRES </a:t>
            </a:r>
            <a:r>
              <a:rPr lang="es-MX" sz="1100" b="1" dirty="0" err="1">
                <a:solidFill>
                  <a:schemeClr val="bg1"/>
                </a:solidFill>
              </a:rPr>
              <a:t>Lorem</a:t>
            </a:r>
            <a:r>
              <a:rPr lang="es-MX" sz="1100" b="1" dirty="0">
                <a:solidFill>
                  <a:schemeClr val="bg1"/>
                </a:solidFill>
              </a:rPr>
              <a:t> </a:t>
            </a:r>
            <a:r>
              <a:rPr lang="es-MX" sz="1100" b="1" dirty="0" err="1">
                <a:solidFill>
                  <a:schemeClr val="bg1"/>
                </a:solidFill>
              </a:rPr>
              <a:t>ipsum</a:t>
            </a:r>
            <a:r>
              <a:rPr lang="es-MX" sz="1100" b="1" dirty="0">
                <a:solidFill>
                  <a:schemeClr val="bg1"/>
                </a:solidFill>
              </a:rPr>
              <a:t> dolor </a:t>
            </a:r>
            <a:r>
              <a:rPr lang="es-MX" sz="1100" b="1" dirty="0" err="1">
                <a:solidFill>
                  <a:schemeClr val="bg1"/>
                </a:solidFill>
              </a:rPr>
              <a:t>sit</a:t>
            </a:r>
            <a:r>
              <a:rPr lang="es-MX" sz="1100" b="1" dirty="0">
                <a:solidFill>
                  <a:schemeClr val="bg1"/>
                </a:solidFill>
              </a:rPr>
              <a:t> </a:t>
            </a:r>
            <a:r>
              <a:rPr lang="es-MX" sz="1100" b="1" dirty="0" err="1">
                <a:solidFill>
                  <a:schemeClr val="bg1"/>
                </a:solidFill>
              </a:rPr>
              <a:t>amet</a:t>
            </a:r>
            <a:r>
              <a:rPr lang="es-MX" sz="1100" b="1" dirty="0">
                <a:solidFill>
                  <a:schemeClr val="bg1"/>
                </a:solidFill>
              </a:rPr>
              <a:t>, </a:t>
            </a:r>
            <a:r>
              <a:rPr lang="es-MX" sz="1100" b="1" dirty="0" err="1">
                <a:solidFill>
                  <a:schemeClr val="bg1"/>
                </a:solidFill>
              </a:rPr>
              <a:t>consectetur</a:t>
            </a:r>
            <a:r>
              <a:rPr lang="es-MX" sz="1100" b="1" dirty="0">
                <a:solidFill>
                  <a:schemeClr val="bg1"/>
                </a:solidFill>
              </a:rPr>
              <a:t> </a:t>
            </a:r>
            <a:r>
              <a:rPr lang="es-MX" sz="1100" b="1" dirty="0" err="1">
                <a:solidFill>
                  <a:schemeClr val="bg1"/>
                </a:solidFill>
              </a:rPr>
              <a:t>adipiscing</a:t>
            </a:r>
            <a:r>
              <a:rPr lang="es-MX" sz="1100" b="1" dirty="0">
                <a:solidFill>
                  <a:schemeClr val="bg1"/>
                </a:solidFill>
              </a:rPr>
              <a:t> </a:t>
            </a:r>
            <a:r>
              <a:rPr lang="es-MX" sz="1100" b="1" dirty="0" err="1">
                <a:solidFill>
                  <a:schemeClr val="bg1"/>
                </a:solidFill>
              </a:rPr>
              <a:t>elit</a:t>
            </a:r>
            <a:r>
              <a:rPr lang="es-MX" sz="1100" b="1" dirty="0">
                <a:solidFill>
                  <a:schemeClr val="bg1"/>
                </a:solidFill>
              </a:rPr>
              <a:t>, sed do </a:t>
            </a:r>
            <a:r>
              <a:rPr lang="es-MX" sz="1100" b="1" dirty="0" err="1">
                <a:solidFill>
                  <a:schemeClr val="bg1"/>
                </a:solidFill>
              </a:rPr>
              <a:t>eiusmod</a:t>
            </a:r>
            <a:r>
              <a:rPr lang="es-MX" sz="1100" b="1" dirty="0">
                <a:solidFill>
                  <a:schemeClr val="bg1"/>
                </a:solidFill>
              </a:rPr>
              <a:t> </a:t>
            </a:r>
            <a:r>
              <a:rPr lang="es-MX" sz="1100" b="1" dirty="0" err="1">
                <a:solidFill>
                  <a:schemeClr val="bg1"/>
                </a:solidFill>
              </a:rPr>
              <a:t>tempor</a:t>
            </a:r>
            <a:r>
              <a:rPr lang="es-MX" sz="1100" b="1" dirty="0">
                <a:solidFill>
                  <a:schemeClr val="bg1"/>
                </a:solidFill>
              </a:rPr>
              <a:t> </a:t>
            </a:r>
            <a:r>
              <a:rPr lang="es-MX" sz="1100" b="1" dirty="0" err="1">
                <a:solidFill>
                  <a:schemeClr val="bg1"/>
                </a:solidFill>
              </a:rPr>
              <a:t>incididunt</a:t>
            </a:r>
            <a:r>
              <a:rPr lang="es-MX" sz="1100" b="1" dirty="0">
                <a:solidFill>
                  <a:schemeClr val="bg1"/>
                </a:solidFill>
              </a:rPr>
              <a:t> ut labore et </a:t>
            </a:r>
            <a:r>
              <a:rPr lang="es-MX" sz="1100" b="1" dirty="0" err="1">
                <a:solidFill>
                  <a:schemeClr val="bg1"/>
                </a:solidFill>
              </a:rPr>
              <a:t>dolore</a:t>
            </a:r>
            <a:r>
              <a:rPr lang="es-MX" sz="1100" b="1" dirty="0">
                <a:solidFill>
                  <a:schemeClr val="bg1"/>
                </a:solidFill>
              </a:rPr>
              <a:t> magna </a:t>
            </a:r>
            <a:r>
              <a:rPr lang="es-MX" sz="1100" b="1" dirty="0" err="1">
                <a:solidFill>
                  <a:schemeClr val="bg1"/>
                </a:solidFill>
              </a:rPr>
              <a:t>aliqua</a:t>
            </a:r>
            <a:r>
              <a:rPr lang="es-MX" sz="1100" b="1" dirty="0">
                <a:solidFill>
                  <a:schemeClr val="bg1"/>
                </a:solidFill>
              </a:rPr>
              <a:t>.&lt;/</a:t>
            </a:r>
            <a:r>
              <a:rPr lang="es-MX" sz="1100" b="1" dirty="0" err="1">
                <a:solidFill>
                  <a:schemeClr val="bg1"/>
                </a:solidFill>
              </a:rPr>
              <a:t>li</a:t>
            </a:r>
            <a:r>
              <a:rPr lang="es-MX" sz="1100" b="1" dirty="0">
                <a:solidFill>
                  <a:schemeClr val="bg1"/>
                </a:solidFill>
              </a:rPr>
              <a:t>&gt; &lt;/</a:t>
            </a:r>
            <a:r>
              <a:rPr lang="es-MX" sz="1100" b="1" dirty="0" err="1">
                <a:solidFill>
                  <a:schemeClr val="bg1"/>
                </a:solidFill>
              </a:rPr>
              <a:t>ul</a:t>
            </a:r>
            <a:r>
              <a:rPr lang="es-MX" sz="1100" b="1" dirty="0">
                <a:solidFill>
                  <a:schemeClr val="bg1"/>
                </a:solidFill>
              </a:rPr>
              <a:t>&gt;</a:t>
            </a:r>
          </a:p>
          <a:p>
            <a:r>
              <a:rPr lang="es-MX" sz="1100" b="1" dirty="0">
                <a:solidFill>
                  <a:schemeClr val="bg1"/>
                </a:solidFill>
              </a:rPr>
              <a:t>&lt;</a:t>
            </a:r>
            <a:r>
              <a:rPr lang="es-MX" sz="1100" b="1" dirty="0" err="1">
                <a:solidFill>
                  <a:schemeClr val="bg1"/>
                </a:solidFill>
              </a:rPr>
              <a:t>style</a:t>
            </a:r>
            <a:r>
              <a:rPr lang="es-MX" sz="1100" b="1" dirty="0">
                <a:solidFill>
                  <a:schemeClr val="bg1"/>
                </a:solidFill>
              </a:rPr>
              <a:t>&gt;</a:t>
            </a:r>
          </a:p>
          <a:p>
            <a:r>
              <a:rPr lang="es-MX" sz="1100" b="1" dirty="0">
                <a:solidFill>
                  <a:schemeClr val="bg1"/>
                </a:solidFill>
              </a:rPr>
              <a:t>.</a:t>
            </a:r>
            <a:r>
              <a:rPr lang="es-MX" sz="1100" b="1" dirty="0" err="1">
                <a:solidFill>
                  <a:schemeClr val="bg1"/>
                </a:solidFill>
              </a:rPr>
              <a:t>num</a:t>
            </a:r>
            <a:r>
              <a:rPr lang="es-MX" sz="1100" b="1" dirty="0">
                <a:solidFill>
                  <a:schemeClr val="bg1"/>
                </a:solidFill>
              </a:rPr>
              <a:t>{</a:t>
            </a:r>
          </a:p>
          <a:p>
            <a:r>
              <a:rPr lang="es-MX" sz="1100" b="1" dirty="0" err="1">
                <a:solidFill>
                  <a:schemeClr val="bg1"/>
                </a:solidFill>
              </a:rPr>
              <a:t>list-style-type:decimal</a:t>
            </a:r>
            <a:r>
              <a:rPr lang="es-MX" sz="1100" b="1" dirty="0">
                <a:solidFill>
                  <a:schemeClr val="bg1"/>
                </a:solidFill>
              </a:rPr>
              <a:t>;</a:t>
            </a:r>
          </a:p>
          <a:p>
            <a:r>
              <a:rPr lang="es-MX" sz="1100" b="1" dirty="0" err="1">
                <a:solidFill>
                  <a:schemeClr val="bg1"/>
                </a:solidFill>
              </a:rPr>
              <a:t>list-style-position:inside</a:t>
            </a:r>
            <a:r>
              <a:rPr lang="es-MX" sz="1100" b="1" dirty="0">
                <a:solidFill>
                  <a:schemeClr val="bg1"/>
                </a:solidFill>
              </a:rPr>
              <a:t>;</a:t>
            </a:r>
          </a:p>
          <a:p>
            <a:r>
              <a:rPr lang="es-MX" sz="1100" b="1" dirty="0">
                <a:solidFill>
                  <a:schemeClr val="bg1"/>
                </a:solidFill>
              </a:rPr>
              <a:t>}</a:t>
            </a:r>
          </a:p>
          <a:p>
            <a:r>
              <a:rPr lang="es-MX" sz="1100" b="1" dirty="0">
                <a:solidFill>
                  <a:schemeClr val="bg1"/>
                </a:solidFill>
              </a:rPr>
              <a:t>.</a:t>
            </a:r>
            <a:r>
              <a:rPr lang="es-MX" sz="1100" b="1" dirty="0" err="1">
                <a:solidFill>
                  <a:schemeClr val="bg1"/>
                </a:solidFill>
              </a:rPr>
              <a:t>roman</a:t>
            </a:r>
            <a:r>
              <a:rPr lang="es-MX" sz="1100" b="1" dirty="0">
                <a:solidFill>
                  <a:schemeClr val="bg1"/>
                </a:solidFill>
              </a:rPr>
              <a:t>{</a:t>
            </a:r>
          </a:p>
          <a:p>
            <a:r>
              <a:rPr lang="es-MX" sz="1100" b="1" dirty="0" err="1">
                <a:solidFill>
                  <a:schemeClr val="bg1"/>
                </a:solidFill>
              </a:rPr>
              <a:t>list-style-type:lower-roman</a:t>
            </a:r>
            <a:r>
              <a:rPr lang="es-MX" sz="1100" b="1" dirty="0">
                <a:solidFill>
                  <a:schemeClr val="bg1"/>
                </a:solidFill>
              </a:rPr>
              <a:t>;</a:t>
            </a:r>
          </a:p>
          <a:p>
            <a:r>
              <a:rPr lang="es-MX" sz="1100" b="1" dirty="0" err="1">
                <a:solidFill>
                  <a:schemeClr val="bg1"/>
                </a:solidFill>
              </a:rPr>
              <a:t>list-style-position:outside</a:t>
            </a:r>
            <a:r>
              <a:rPr lang="es-MX" sz="1100" b="1" dirty="0">
                <a:solidFill>
                  <a:schemeClr val="bg1"/>
                </a:solidFill>
              </a:rPr>
              <a:t>;</a:t>
            </a:r>
          </a:p>
          <a:p>
            <a:r>
              <a:rPr lang="es-MX" sz="1100" b="1" dirty="0">
                <a:solidFill>
                  <a:schemeClr val="bg1"/>
                </a:solidFill>
              </a:rPr>
              <a:t>}</a:t>
            </a:r>
          </a:p>
          <a:p>
            <a:r>
              <a:rPr lang="es-MX" sz="1100" b="1" dirty="0">
                <a:solidFill>
                  <a:schemeClr val="bg1"/>
                </a:solidFill>
              </a:rPr>
              <a:t>.</a:t>
            </a:r>
            <a:r>
              <a:rPr lang="es-MX" sz="1100" b="1" dirty="0" err="1">
                <a:solidFill>
                  <a:schemeClr val="bg1"/>
                </a:solidFill>
              </a:rPr>
              <a:t>circle</a:t>
            </a:r>
            <a:r>
              <a:rPr lang="es-MX" sz="1100" b="1" dirty="0">
                <a:solidFill>
                  <a:schemeClr val="bg1"/>
                </a:solidFill>
              </a:rPr>
              <a:t>{</a:t>
            </a:r>
          </a:p>
          <a:p>
            <a:r>
              <a:rPr lang="es-MX" sz="1100" b="1" dirty="0" err="1">
                <a:solidFill>
                  <a:schemeClr val="bg1"/>
                </a:solidFill>
              </a:rPr>
              <a:t>list-style-type:circle</a:t>
            </a:r>
            <a:r>
              <a:rPr lang="es-MX" sz="1100" b="1" dirty="0">
                <a:solidFill>
                  <a:schemeClr val="bg1"/>
                </a:solidFill>
              </a:rPr>
              <a:t>;</a:t>
            </a:r>
          </a:p>
          <a:p>
            <a:r>
              <a:rPr lang="es-MX" sz="1100" b="1" dirty="0" err="1">
                <a:solidFill>
                  <a:schemeClr val="bg1"/>
                </a:solidFill>
              </a:rPr>
              <a:t>list-style-position:inside</a:t>
            </a:r>
            <a:r>
              <a:rPr lang="es-MX" sz="1100" b="1" dirty="0">
                <a:solidFill>
                  <a:schemeClr val="bg1"/>
                </a:solidFill>
              </a:rPr>
              <a:t>;</a:t>
            </a:r>
          </a:p>
          <a:p>
            <a:r>
              <a:rPr lang="es-MX" sz="1100" b="1" dirty="0">
                <a:solidFill>
                  <a:schemeClr val="bg1"/>
                </a:solidFill>
              </a:rPr>
              <a:t>}</a:t>
            </a:r>
          </a:p>
          <a:p>
            <a:r>
              <a:rPr lang="es-MX" sz="1100" b="1" dirty="0">
                <a:solidFill>
                  <a:schemeClr val="bg1"/>
                </a:solidFill>
              </a:rPr>
              <a:t>.</a:t>
            </a:r>
            <a:r>
              <a:rPr lang="es-MX" sz="1100" b="1" dirty="0" err="1">
                <a:solidFill>
                  <a:schemeClr val="bg1"/>
                </a:solidFill>
              </a:rPr>
              <a:t>square</a:t>
            </a:r>
            <a:r>
              <a:rPr lang="es-MX" sz="1100" b="1" dirty="0">
                <a:solidFill>
                  <a:schemeClr val="bg1"/>
                </a:solidFill>
              </a:rPr>
              <a:t>{</a:t>
            </a:r>
          </a:p>
          <a:p>
            <a:r>
              <a:rPr lang="es-MX" sz="1100" b="1" dirty="0" err="1">
                <a:solidFill>
                  <a:schemeClr val="bg1"/>
                </a:solidFill>
              </a:rPr>
              <a:t>list-style-type:square</a:t>
            </a:r>
            <a:r>
              <a:rPr lang="es-MX" sz="1100" b="1" dirty="0">
                <a:solidFill>
                  <a:schemeClr val="bg1"/>
                </a:solidFill>
              </a:rPr>
              <a:t>;</a:t>
            </a:r>
          </a:p>
          <a:p>
            <a:r>
              <a:rPr lang="es-MX" sz="1100" b="1" dirty="0">
                <a:solidFill>
                  <a:schemeClr val="bg1"/>
                </a:solidFill>
              </a:rPr>
              <a:t>}</a:t>
            </a:r>
          </a:p>
          <a:p>
            <a:r>
              <a:rPr lang="es-MX" sz="1100" b="1" dirty="0">
                <a:solidFill>
                  <a:schemeClr val="bg1"/>
                </a:solidFill>
              </a:rPr>
              <a:t>.disc{</a:t>
            </a:r>
          </a:p>
          <a:p>
            <a:r>
              <a:rPr lang="es-MX" sz="1100" b="1" dirty="0" err="1">
                <a:solidFill>
                  <a:schemeClr val="bg1"/>
                </a:solidFill>
              </a:rPr>
              <a:t>list-style-type:disc</a:t>
            </a:r>
            <a:r>
              <a:rPr lang="es-MX" sz="1100" b="1" dirty="0">
                <a:solidFill>
                  <a:schemeClr val="bg1"/>
                </a:solidFill>
              </a:rPr>
              <a:t>;</a:t>
            </a:r>
          </a:p>
          <a:p>
            <a:r>
              <a:rPr lang="es-MX" sz="1100" b="1" dirty="0" err="1">
                <a:solidFill>
                  <a:schemeClr val="bg1"/>
                </a:solidFill>
              </a:rPr>
              <a:t>list-style-position:inside</a:t>
            </a:r>
            <a:r>
              <a:rPr lang="es-MX" sz="1100" b="1" dirty="0">
                <a:solidFill>
                  <a:schemeClr val="bg1"/>
                </a:solidFill>
              </a:rPr>
              <a:t>;</a:t>
            </a:r>
          </a:p>
          <a:p>
            <a:r>
              <a:rPr lang="es-MX" sz="1100" b="1" dirty="0">
                <a:solidFill>
                  <a:schemeClr val="bg1"/>
                </a:solidFill>
              </a:rPr>
              <a:t>}</a:t>
            </a:r>
          </a:p>
          <a:p>
            <a:r>
              <a:rPr lang="es-MX" sz="1100" b="1" dirty="0">
                <a:solidFill>
                  <a:schemeClr val="bg1"/>
                </a:solidFill>
              </a:rPr>
              <a:t>&lt;/</a:t>
            </a:r>
            <a:r>
              <a:rPr lang="es-MX" sz="1100" b="1" dirty="0" err="1">
                <a:solidFill>
                  <a:schemeClr val="bg1"/>
                </a:solidFill>
              </a:rPr>
              <a:t>style</a:t>
            </a:r>
            <a:r>
              <a:rPr lang="es-MX" sz="1100" b="1" dirty="0">
                <a:solidFill>
                  <a:schemeClr val="bg1"/>
                </a:solidFill>
              </a:rPr>
              <a:t>&gt;</a:t>
            </a:r>
          </a:p>
        </p:txBody>
      </p:sp>
    </p:spTree>
    <p:extLst>
      <p:ext uri="{BB962C8B-B14F-4D97-AF65-F5344CB8AC3E}">
        <p14:creationId xmlns:p14="http://schemas.microsoft.com/office/powerpoint/2010/main" val="350413139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sp>
        <p:nvSpPr>
          <p:cNvPr id="3" name="Marcador de número de diapositiva 1">
            <a:extLst>
              <a:ext uri="{FF2B5EF4-FFF2-40B4-BE49-F238E27FC236}">
                <a16:creationId xmlns:a16="http://schemas.microsoft.com/office/drawing/2014/main" id="{AB813EF7-8837-5467-E93C-642CF887BB49}"/>
              </a:ext>
            </a:extLst>
          </p:cNvPr>
          <p:cNvSpPr>
            <a:spLocks noGrp="1"/>
          </p:cNvSpPr>
          <p:nvPr>
            <p:ph type="sldNum" sz="quarter" idx="12"/>
          </p:nvPr>
        </p:nvSpPr>
        <p:spPr>
          <a:xfrm>
            <a:off x="15284828" y="310447"/>
            <a:ext cx="1237545" cy="805894"/>
          </a:xfrm>
        </p:spPr>
        <p:txBody>
          <a:bodyPr/>
          <a:lstStyle/>
          <a:p>
            <a:fld id="{FE569E57-A1D0-47AE-A3E4-85DA6C503064}" type="slidenum">
              <a:rPr lang="es-MX" smtClean="0"/>
              <a:t>108</a:t>
            </a:fld>
            <a:endParaRPr lang="es-MX" dirty="0"/>
          </a:p>
        </p:txBody>
      </p:sp>
      <p:sp>
        <p:nvSpPr>
          <p:cNvPr id="17" name="Título 1">
            <a:extLst>
              <a:ext uri="{FF2B5EF4-FFF2-40B4-BE49-F238E27FC236}">
                <a16:creationId xmlns:a16="http://schemas.microsoft.com/office/drawing/2014/main" id="{EAAD3AA2-483B-24CA-8AC9-F2B44E3BFD09}"/>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pic>
        <p:nvPicPr>
          <p:cNvPr id="20" name="Imagen 19">
            <a:extLst>
              <a:ext uri="{FF2B5EF4-FFF2-40B4-BE49-F238E27FC236}">
                <a16:creationId xmlns:a16="http://schemas.microsoft.com/office/drawing/2014/main" id="{13B634BA-150A-7D64-D20B-1756147907A9}"/>
              </a:ext>
            </a:extLst>
          </p:cNvPr>
          <p:cNvPicPr>
            <a:picLocks noChangeAspect="1"/>
          </p:cNvPicPr>
          <p:nvPr/>
        </p:nvPicPr>
        <p:blipFill>
          <a:blip r:embed="rId4"/>
          <a:stretch>
            <a:fillRect/>
          </a:stretch>
        </p:blipFill>
        <p:spPr>
          <a:xfrm>
            <a:off x="1129986" y="713394"/>
            <a:ext cx="6735829" cy="5107694"/>
          </a:xfrm>
          <a:prstGeom prst="rect">
            <a:avLst/>
          </a:prstGeom>
        </p:spPr>
      </p:pic>
      <p:pic>
        <p:nvPicPr>
          <p:cNvPr id="23" name="Imagen 22">
            <a:extLst>
              <a:ext uri="{FF2B5EF4-FFF2-40B4-BE49-F238E27FC236}">
                <a16:creationId xmlns:a16="http://schemas.microsoft.com/office/drawing/2014/main" id="{A6E46A24-F515-B35A-DC8C-67395BE957E4}"/>
              </a:ext>
            </a:extLst>
          </p:cNvPr>
          <p:cNvPicPr>
            <a:picLocks noChangeAspect="1"/>
          </p:cNvPicPr>
          <p:nvPr/>
        </p:nvPicPr>
        <p:blipFill>
          <a:blip r:embed="rId5"/>
          <a:stretch>
            <a:fillRect/>
          </a:stretch>
        </p:blipFill>
        <p:spPr>
          <a:xfrm>
            <a:off x="7962108" y="713394"/>
            <a:ext cx="7641028" cy="5107694"/>
          </a:xfrm>
          <a:prstGeom prst="rect">
            <a:avLst/>
          </a:prstGeom>
        </p:spPr>
      </p:pic>
    </p:spTree>
    <p:extLst>
      <p:ext uri="{BB962C8B-B14F-4D97-AF65-F5344CB8AC3E}">
        <p14:creationId xmlns:p14="http://schemas.microsoft.com/office/powerpoint/2010/main" val="4091512584"/>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F83E4465-420F-6A65-8A4D-DB798C48D850}"/>
              </a:ext>
            </a:extLst>
          </p:cNvPr>
          <p:cNvSpPr>
            <a:spLocks noGrp="1"/>
          </p:cNvSpPr>
          <p:nvPr>
            <p:ph type="sldNum" sz="quarter" idx="12"/>
          </p:nvPr>
        </p:nvSpPr>
        <p:spPr/>
        <p:txBody>
          <a:bodyPr/>
          <a:lstStyle/>
          <a:p>
            <a:fld id="{FE569E57-A1D0-47AE-A3E4-85DA6C503064}" type="slidenum">
              <a:rPr lang="es-MX" smtClean="0"/>
              <a:t>109</a:t>
            </a:fld>
            <a:endParaRPr lang="es-MX"/>
          </a:p>
        </p:txBody>
      </p:sp>
      <p:pic>
        <p:nvPicPr>
          <p:cNvPr id="3074" name="Picture 2" descr="CSS Position">
            <a:extLst>
              <a:ext uri="{FF2B5EF4-FFF2-40B4-BE49-F238E27FC236}">
                <a16:creationId xmlns:a16="http://schemas.microsoft.com/office/drawing/2014/main" id="{65081895-3B49-13BA-94F6-0A919A0826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3885" y="495923"/>
            <a:ext cx="9505632" cy="6207466"/>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a:extLst>
              <a:ext uri="{FF2B5EF4-FFF2-40B4-BE49-F238E27FC236}">
                <a16:creationId xmlns:a16="http://schemas.microsoft.com/office/drawing/2014/main" id="{536F6BDD-445A-40B4-869A-2189C8AEE14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sp>
        <p:nvSpPr>
          <p:cNvPr id="7" name="CuadroTexto 6">
            <a:extLst>
              <a:ext uri="{FF2B5EF4-FFF2-40B4-BE49-F238E27FC236}">
                <a16:creationId xmlns:a16="http://schemas.microsoft.com/office/drawing/2014/main" id="{CAF68A25-FD06-C55D-6BED-831A454A2A31}"/>
              </a:ext>
            </a:extLst>
          </p:cNvPr>
          <p:cNvSpPr txBox="1"/>
          <p:nvPr/>
        </p:nvSpPr>
        <p:spPr>
          <a:xfrm>
            <a:off x="12389517" y="367597"/>
            <a:ext cx="2212956" cy="1200329"/>
          </a:xfrm>
          <a:prstGeom prst="rect">
            <a:avLst/>
          </a:prstGeom>
          <a:noFill/>
        </p:spPr>
        <p:txBody>
          <a:bodyPr wrap="square">
            <a:spAutoFit/>
          </a:bodyPr>
          <a:lstStyle/>
          <a:p>
            <a:r>
              <a:rPr lang="es-MX" dirty="0"/>
              <a:t>En donde </a:t>
            </a:r>
            <a:r>
              <a:rPr lang="es-MX" b="1" dirty="0" err="1"/>
              <a:t>static</a:t>
            </a:r>
            <a:r>
              <a:rPr lang="es-MX" dirty="0"/>
              <a:t> es el valor predefinido por </a:t>
            </a:r>
            <a:r>
              <a:rPr lang="es-MX" b="1" dirty="0"/>
              <a:t>position</a:t>
            </a:r>
            <a:r>
              <a:rPr lang="es-MX" dirty="0"/>
              <a:t>.</a:t>
            </a:r>
          </a:p>
        </p:txBody>
      </p:sp>
    </p:spTree>
    <p:extLst>
      <p:ext uri="{BB962C8B-B14F-4D97-AF65-F5344CB8AC3E}">
        <p14:creationId xmlns:p14="http://schemas.microsoft.com/office/powerpoint/2010/main" val="2855709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F62A81DF-A0AE-01D9-D6CC-4F7D6F30DE5F}"/>
              </a:ext>
            </a:extLst>
          </p:cNvPr>
          <p:cNvSpPr>
            <a:spLocks noGrp="1"/>
          </p:cNvSpPr>
          <p:nvPr>
            <p:ph type="sldNum" sz="quarter" idx="12"/>
          </p:nvPr>
        </p:nvSpPr>
        <p:spPr/>
        <p:txBody>
          <a:bodyPr/>
          <a:lstStyle/>
          <a:p>
            <a:fld id="{FE569E57-A1D0-47AE-A3E4-85DA6C503064}" type="slidenum">
              <a:rPr lang="es-MX" smtClean="0"/>
              <a:t>11</a:t>
            </a:fld>
            <a:endParaRPr lang="es-MX"/>
          </a:p>
        </p:txBody>
      </p:sp>
      <p:sp>
        <p:nvSpPr>
          <p:cNvPr id="11" name="CuadroTexto 10">
            <a:extLst>
              <a:ext uri="{FF2B5EF4-FFF2-40B4-BE49-F238E27FC236}">
                <a16:creationId xmlns:a16="http://schemas.microsoft.com/office/drawing/2014/main" id="{B7732CB1-DD56-2E26-714D-A1A20D392672}"/>
              </a:ext>
            </a:extLst>
          </p:cNvPr>
          <p:cNvSpPr txBox="1"/>
          <p:nvPr/>
        </p:nvSpPr>
        <p:spPr>
          <a:xfrm>
            <a:off x="1478289" y="269294"/>
            <a:ext cx="11927467" cy="923330"/>
          </a:xfrm>
          <a:prstGeom prst="rect">
            <a:avLst/>
          </a:prstGeom>
          <a:noFill/>
        </p:spPr>
        <p:txBody>
          <a:bodyPr wrap="square">
            <a:spAutoFit/>
          </a:bodyPr>
          <a:lstStyle/>
          <a:p>
            <a:r>
              <a:rPr lang="es-MX" dirty="0"/>
              <a:t>Descarga o ubica en los archivos de tu computadora la imagen que deseas agregar. Copia la imagen y pégala en la carpeta de “</a:t>
            </a:r>
            <a:r>
              <a:rPr lang="es-MX" dirty="0" err="1"/>
              <a:t>imagenes</a:t>
            </a:r>
            <a:r>
              <a:rPr lang="es-MX" dirty="0"/>
              <a:t>” como se muestra; en nuestro caso usamos la imagen llamada “ciudad” que tiene extensión .PNG:</a:t>
            </a:r>
          </a:p>
        </p:txBody>
      </p:sp>
      <p:pic>
        <p:nvPicPr>
          <p:cNvPr id="19" name="Imagen 18">
            <a:extLst>
              <a:ext uri="{FF2B5EF4-FFF2-40B4-BE49-F238E27FC236}">
                <a16:creationId xmlns:a16="http://schemas.microsoft.com/office/drawing/2014/main" id="{35464EF2-85E2-F38F-0D8C-8334E526935B}"/>
              </a:ext>
            </a:extLst>
          </p:cNvPr>
          <p:cNvPicPr>
            <a:picLocks noChangeAspect="1"/>
          </p:cNvPicPr>
          <p:nvPr/>
        </p:nvPicPr>
        <p:blipFill rotWithShape="1">
          <a:blip r:embed="rId5"/>
          <a:srcRect r="17974"/>
          <a:stretch/>
        </p:blipFill>
        <p:spPr>
          <a:xfrm>
            <a:off x="1628083" y="1482206"/>
            <a:ext cx="7987907" cy="4437521"/>
          </a:xfrm>
          <a:prstGeom prst="rect">
            <a:avLst/>
          </a:prstGeom>
        </p:spPr>
      </p:pic>
      <p:sp>
        <p:nvSpPr>
          <p:cNvPr id="30" name="CuadroTexto 29">
            <a:extLst>
              <a:ext uri="{FF2B5EF4-FFF2-40B4-BE49-F238E27FC236}">
                <a16:creationId xmlns:a16="http://schemas.microsoft.com/office/drawing/2014/main" id="{CB64C2EC-DD76-F0CA-4E7C-F61E17BA93E8}"/>
              </a:ext>
            </a:extLst>
          </p:cNvPr>
          <p:cNvSpPr txBox="1"/>
          <p:nvPr/>
        </p:nvSpPr>
        <p:spPr>
          <a:xfrm>
            <a:off x="10062619" y="1529846"/>
            <a:ext cx="6772138" cy="2308324"/>
          </a:xfrm>
          <a:prstGeom prst="rect">
            <a:avLst/>
          </a:prstGeom>
          <a:noFill/>
        </p:spPr>
        <p:txBody>
          <a:bodyPr wrap="square">
            <a:spAutoFit/>
          </a:bodyPr>
          <a:lstStyle/>
          <a:p>
            <a:r>
              <a:rPr lang="es-MX" dirty="0"/>
              <a:t>Estos son algunos formatos de imagen que puedes incorporar dentro del código html5:</a:t>
            </a:r>
          </a:p>
          <a:p>
            <a:pPr marL="285750" indent="-285750">
              <a:buFont typeface="Arial" panose="020B0604020202020204" pitchFamily="34" charset="0"/>
              <a:buChar char="•"/>
            </a:pPr>
            <a:r>
              <a:rPr lang="es-MX" dirty="0"/>
              <a:t>JPG</a:t>
            </a:r>
          </a:p>
          <a:p>
            <a:pPr marL="285750" indent="-285750">
              <a:buFont typeface="Arial" panose="020B0604020202020204" pitchFamily="34" charset="0"/>
              <a:buChar char="•"/>
            </a:pPr>
            <a:r>
              <a:rPr lang="es-MX" dirty="0"/>
              <a:t>PNG</a:t>
            </a:r>
          </a:p>
          <a:p>
            <a:pPr marL="285750" indent="-285750">
              <a:buFont typeface="Arial" panose="020B0604020202020204" pitchFamily="34" charset="0"/>
              <a:buChar char="•"/>
            </a:pPr>
            <a:r>
              <a:rPr lang="es-MX" dirty="0"/>
              <a:t>GIF</a:t>
            </a:r>
          </a:p>
          <a:p>
            <a:pPr marL="285750" indent="-285750">
              <a:buFont typeface="Arial" panose="020B0604020202020204" pitchFamily="34" charset="0"/>
              <a:buChar char="•"/>
            </a:pPr>
            <a:r>
              <a:rPr lang="es-MX" dirty="0"/>
              <a:t>SVG</a:t>
            </a:r>
          </a:p>
          <a:p>
            <a:pPr marL="285750" indent="-285750">
              <a:buFont typeface="Arial" panose="020B0604020202020204" pitchFamily="34" charset="0"/>
              <a:buChar char="•"/>
            </a:pPr>
            <a:r>
              <a:rPr lang="es-MX" dirty="0"/>
              <a:t>WEBP</a:t>
            </a:r>
          </a:p>
          <a:p>
            <a:endParaRPr lang="es-MX" dirty="0"/>
          </a:p>
        </p:txBody>
      </p:sp>
      <p:sp>
        <p:nvSpPr>
          <p:cNvPr id="31" name="Título 1">
            <a:extLst>
              <a:ext uri="{FF2B5EF4-FFF2-40B4-BE49-F238E27FC236}">
                <a16:creationId xmlns:a16="http://schemas.microsoft.com/office/drawing/2014/main" id="{A402068A-2A8F-2FD7-EFD8-0694969FBC8F}"/>
              </a:ext>
            </a:extLst>
          </p:cNvPr>
          <p:cNvSpPr txBox="1">
            <a:spLocks/>
          </p:cNvSpPr>
          <p:nvPr/>
        </p:nvSpPr>
        <p:spPr>
          <a:xfrm rot="16200000">
            <a:off x="-2368989" y="2951396"/>
            <a:ext cx="6663070"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Herramientas para la creación de Páginas Web</a:t>
            </a:r>
          </a:p>
        </p:txBody>
      </p:sp>
    </p:spTree>
    <p:extLst>
      <p:ext uri="{BB962C8B-B14F-4D97-AF65-F5344CB8AC3E}">
        <p14:creationId xmlns:p14="http://schemas.microsoft.com/office/powerpoint/2010/main" val="3548085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F62A81DF-A0AE-01D9-D6CC-4F7D6F30DE5F}"/>
              </a:ext>
            </a:extLst>
          </p:cNvPr>
          <p:cNvSpPr>
            <a:spLocks noGrp="1"/>
          </p:cNvSpPr>
          <p:nvPr>
            <p:ph type="sldNum" sz="quarter" idx="12"/>
          </p:nvPr>
        </p:nvSpPr>
        <p:spPr/>
        <p:txBody>
          <a:bodyPr/>
          <a:lstStyle/>
          <a:p>
            <a:fld id="{FE569E57-A1D0-47AE-A3E4-85DA6C503064}" type="slidenum">
              <a:rPr lang="es-MX" smtClean="0"/>
              <a:t>12</a:t>
            </a:fld>
            <a:endParaRPr lang="es-MX"/>
          </a:p>
        </p:txBody>
      </p:sp>
      <p:sp>
        <p:nvSpPr>
          <p:cNvPr id="10" name="CuadroTexto 9">
            <a:extLst>
              <a:ext uri="{FF2B5EF4-FFF2-40B4-BE49-F238E27FC236}">
                <a16:creationId xmlns:a16="http://schemas.microsoft.com/office/drawing/2014/main" id="{3B7C5D5E-C68B-8E35-F6B9-AE05F4E7A832}"/>
              </a:ext>
            </a:extLst>
          </p:cNvPr>
          <p:cNvSpPr txBox="1"/>
          <p:nvPr/>
        </p:nvSpPr>
        <p:spPr>
          <a:xfrm>
            <a:off x="1527276" y="875772"/>
            <a:ext cx="11583295" cy="5416868"/>
          </a:xfrm>
          <a:prstGeom prst="rect">
            <a:avLst/>
          </a:prstGeom>
          <a:noFill/>
          <a:ln>
            <a:solidFill>
              <a:schemeClr val="tx1"/>
            </a:solidFill>
          </a:ln>
        </p:spPr>
        <p:txBody>
          <a:bodyPr wrap="square">
            <a:spAutoFit/>
          </a:bodyPr>
          <a:lstStyle/>
          <a:p>
            <a:r>
              <a:rPr lang="es-MX" sz="1600" dirty="0">
                <a:latin typeface="Arial" panose="020B0604020202020204" pitchFamily="34" charset="0"/>
                <a:cs typeface="Arial" panose="020B0604020202020204" pitchFamily="34" charset="0"/>
              </a:rPr>
              <a:t>&lt;!DOCTYPE </a:t>
            </a:r>
            <a:r>
              <a:rPr lang="es-MX" sz="1600" dirty="0" err="1">
                <a:latin typeface="Arial" panose="020B0604020202020204" pitchFamily="34" charset="0"/>
                <a:cs typeface="Arial" panose="020B0604020202020204" pitchFamily="34" charset="0"/>
              </a:rPr>
              <a:t>html</a:t>
            </a:r>
            <a:r>
              <a:rPr lang="es-MX" sz="1600" dirty="0">
                <a:latin typeface="Arial" panose="020B0604020202020204" pitchFamily="34" charset="0"/>
                <a:cs typeface="Arial" panose="020B0604020202020204" pitchFamily="34" charset="0"/>
              </a:rPr>
              <a:t>&gt;</a:t>
            </a:r>
          </a:p>
          <a:p>
            <a:r>
              <a:rPr lang="es-MX" sz="1600" dirty="0">
                <a:latin typeface="Arial" panose="020B0604020202020204" pitchFamily="34" charset="0"/>
                <a:cs typeface="Arial" panose="020B0604020202020204" pitchFamily="34" charset="0"/>
              </a:rPr>
              <a:t>&lt;</a:t>
            </a:r>
            <a:r>
              <a:rPr lang="es-MX" sz="1600" dirty="0" err="1">
                <a:latin typeface="Arial" panose="020B0604020202020204" pitchFamily="34" charset="0"/>
                <a:cs typeface="Arial" panose="020B0604020202020204" pitchFamily="34" charset="0"/>
              </a:rPr>
              <a:t>html</a:t>
            </a:r>
            <a:r>
              <a:rPr lang="es-MX" sz="1600" dirty="0">
                <a:latin typeface="Arial" panose="020B0604020202020204" pitchFamily="34" charset="0"/>
                <a:cs typeface="Arial" panose="020B0604020202020204" pitchFamily="34" charset="0"/>
              </a:rPr>
              <a:t>&gt;</a:t>
            </a:r>
          </a:p>
          <a:p>
            <a:r>
              <a:rPr lang="es-MX" sz="1600" dirty="0">
                <a:latin typeface="Arial" panose="020B0604020202020204" pitchFamily="34" charset="0"/>
                <a:cs typeface="Arial" panose="020B0604020202020204" pitchFamily="34" charset="0"/>
              </a:rPr>
              <a:t>	&lt;head&gt;</a:t>
            </a:r>
          </a:p>
          <a:p>
            <a:r>
              <a:rPr lang="es-MX" sz="1600" dirty="0">
                <a:latin typeface="Arial" panose="020B0604020202020204" pitchFamily="34" charset="0"/>
                <a:cs typeface="Arial" panose="020B0604020202020204" pitchFamily="34" charset="0"/>
              </a:rPr>
              <a:t>		&lt;</a:t>
            </a:r>
            <a:r>
              <a:rPr lang="es-MX" sz="1600" dirty="0" err="1">
                <a:latin typeface="Arial" panose="020B0604020202020204" pitchFamily="34" charset="0"/>
                <a:cs typeface="Arial" panose="020B0604020202020204" pitchFamily="34" charset="0"/>
              </a:rPr>
              <a:t>title</a:t>
            </a:r>
            <a:r>
              <a:rPr lang="es-MX" sz="1600" dirty="0">
                <a:latin typeface="Arial" panose="020B0604020202020204" pitchFamily="34" charset="0"/>
                <a:cs typeface="Arial" panose="020B0604020202020204" pitchFamily="34" charset="0"/>
              </a:rPr>
              <a:t>&gt;Mi primera página web&lt;/</a:t>
            </a:r>
            <a:r>
              <a:rPr lang="es-MX" sz="1600" dirty="0" err="1">
                <a:latin typeface="Arial" panose="020B0604020202020204" pitchFamily="34" charset="0"/>
                <a:cs typeface="Arial" panose="020B0604020202020204" pitchFamily="34" charset="0"/>
              </a:rPr>
              <a:t>title</a:t>
            </a:r>
            <a:r>
              <a:rPr lang="es-MX" sz="1600" dirty="0">
                <a:latin typeface="Arial" panose="020B0604020202020204" pitchFamily="34" charset="0"/>
                <a:cs typeface="Arial" panose="020B0604020202020204" pitchFamily="34" charset="0"/>
              </a:rPr>
              <a:t>&gt;</a:t>
            </a:r>
          </a:p>
          <a:p>
            <a:r>
              <a:rPr lang="es-MX" sz="1600" dirty="0">
                <a:solidFill>
                  <a:srgbClr val="FFFF00"/>
                </a:solidFill>
                <a:latin typeface="Arial" panose="020B0604020202020204" pitchFamily="34" charset="0"/>
                <a:cs typeface="Arial" panose="020B0604020202020204" pitchFamily="34" charset="0"/>
              </a:rPr>
              <a:t>		&lt;</a:t>
            </a:r>
            <a:r>
              <a:rPr lang="es-MX" sz="1600" dirty="0" err="1">
                <a:solidFill>
                  <a:srgbClr val="FFFF00"/>
                </a:solidFill>
                <a:latin typeface="Arial" panose="020B0604020202020204" pitchFamily="34" charset="0"/>
                <a:cs typeface="Arial" panose="020B0604020202020204" pitchFamily="34" charset="0"/>
              </a:rPr>
              <a:t>style</a:t>
            </a:r>
            <a:r>
              <a:rPr lang="es-MX" sz="1600" dirty="0">
                <a:solidFill>
                  <a:srgbClr val="FFFF00"/>
                </a:solidFill>
                <a:latin typeface="Arial" panose="020B0604020202020204" pitchFamily="34" charset="0"/>
                <a:cs typeface="Arial" panose="020B0604020202020204" pitchFamily="34" charset="0"/>
              </a:rPr>
              <a:t>&gt;</a:t>
            </a:r>
          </a:p>
          <a:p>
            <a:r>
              <a:rPr lang="es-MX" sz="1600" dirty="0">
                <a:solidFill>
                  <a:srgbClr val="FFFF00"/>
                </a:solidFill>
                <a:latin typeface="Arial" panose="020B0604020202020204" pitchFamily="34" charset="0"/>
                <a:cs typeface="Arial" panose="020B0604020202020204" pitchFamily="34" charset="0"/>
              </a:rPr>
              <a:t>			</a:t>
            </a:r>
            <a:r>
              <a:rPr lang="es-MX" sz="1600" dirty="0" err="1">
                <a:solidFill>
                  <a:srgbClr val="FFFF00"/>
                </a:solidFill>
                <a:latin typeface="Arial" panose="020B0604020202020204" pitchFamily="34" charset="0"/>
                <a:cs typeface="Arial" panose="020B0604020202020204" pitchFamily="34" charset="0"/>
              </a:rPr>
              <a:t>img</a:t>
            </a:r>
            <a:r>
              <a:rPr lang="es-MX" sz="1600" dirty="0">
                <a:solidFill>
                  <a:srgbClr val="FFFF00"/>
                </a:solidFill>
                <a:latin typeface="Arial" panose="020B0604020202020204" pitchFamily="34" charset="0"/>
                <a:cs typeface="Arial" panose="020B0604020202020204" pitchFamily="34" charset="0"/>
              </a:rPr>
              <a:t> {</a:t>
            </a:r>
          </a:p>
          <a:p>
            <a:r>
              <a:rPr lang="es-MX" sz="1600" dirty="0">
                <a:solidFill>
                  <a:srgbClr val="FFFF00"/>
                </a:solidFill>
                <a:latin typeface="Arial" panose="020B0604020202020204" pitchFamily="34" charset="0"/>
                <a:cs typeface="Arial" panose="020B0604020202020204" pitchFamily="34" charset="0"/>
              </a:rPr>
              <a:t>			</a:t>
            </a:r>
            <a:r>
              <a:rPr lang="es-MX" sz="1600" dirty="0" err="1">
                <a:solidFill>
                  <a:srgbClr val="FFFF00"/>
                </a:solidFill>
                <a:latin typeface="Arial" panose="020B0604020202020204" pitchFamily="34" charset="0"/>
                <a:cs typeface="Arial" panose="020B0604020202020204" pitchFamily="34" charset="0"/>
              </a:rPr>
              <a:t>display</a:t>
            </a:r>
            <a:r>
              <a:rPr lang="es-MX" sz="1600" dirty="0">
                <a:solidFill>
                  <a:srgbClr val="FFFF00"/>
                </a:solidFill>
                <a:latin typeface="Arial" panose="020B0604020202020204" pitchFamily="34" charset="0"/>
                <a:cs typeface="Arial" panose="020B0604020202020204" pitchFamily="34" charset="0"/>
              </a:rPr>
              <a:t>: block;</a:t>
            </a:r>
          </a:p>
          <a:p>
            <a:r>
              <a:rPr lang="es-MX" sz="1600" dirty="0">
                <a:solidFill>
                  <a:srgbClr val="FFFF00"/>
                </a:solidFill>
                <a:latin typeface="Arial" panose="020B0604020202020204" pitchFamily="34" charset="0"/>
                <a:cs typeface="Arial" panose="020B0604020202020204" pitchFamily="34" charset="0"/>
              </a:rPr>
              <a:t>			</a:t>
            </a:r>
            <a:r>
              <a:rPr lang="es-MX" sz="1600" dirty="0" err="1">
                <a:solidFill>
                  <a:srgbClr val="FFFF00"/>
                </a:solidFill>
                <a:latin typeface="Arial" panose="020B0604020202020204" pitchFamily="34" charset="0"/>
                <a:cs typeface="Arial" panose="020B0604020202020204" pitchFamily="34" charset="0"/>
              </a:rPr>
              <a:t>margin</a:t>
            </a:r>
            <a:r>
              <a:rPr lang="es-MX" sz="1600" dirty="0">
                <a:solidFill>
                  <a:srgbClr val="FFFF00"/>
                </a:solidFill>
                <a:latin typeface="Arial" panose="020B0604020202020204" pitchFamily="34" charset="0"/>
                <a:cs typeface="Arial" panose="020B0604020202020204" pitchFamily="34" charset="0"/>
              </a:rPr>
              <a:t>: auto;</a:t>
            </a:r>
          </a:p>
          <a:p>
            <a:r>
              <a:rPr lang="es-MX" sz="1600" dirty="0">
                <a:solidFill>
                  <a:srgbClr val="FFFF00"/>
                </a:solidFill>
                <a:latin typeface="Arial" panose="020B0604020202020204" pitchFamily="34" charset="0"/>
                <a:cs typeface="Arial" panose="020B0604020202020204" pitchFamily="34" charset="0"/>
              </a:rPr>
              <a:t>			</a:t>
            </a:r>
            <a:r>
              <a:rPr lang="es-MX" sz="1600" dirty="0" err="1">
                <a:solidFill>
                  <a:srgbClr val="FFFF00"/>
                </a:solidFill>
                <a:latin typeface="Arial" panose="020B0604020202020204" pitchFamily="34" charset="0"/>
                <a:cs typeface="Arial" panose="020B0604020202020204" pitchFamily="34" charset="0"/>
              </a:rPr>
              <a:t>width</a:t>
            </a:r>
            <a:r>
              <a:rPr lang="es-MX" sz="1600" dirty="0">
                <a:solidFill>
                  <a:srgbClr val="FFFF00"/>
                </a:solidFill>
                <a:latin typeface="Arial" panose="020B0604020202020204" pitchFamily="34" charset="0"/>
                <a:cs typeface="Arial" panose="020B0604020202020204" pitchFamily="34" charset="0"/>
              </a:rPr>
              <a:t>: 50%;</a:t>
            </a:r>
          </a:p>
          <a:p>
            <a:r>
              <a:rPr lang="es-MX" sz="1600" dirty="0">
                <a:solidFill>
                  <a:srgbClr val="FFFF00"/>
                </a:solidFill>
                <a:latin typeface="Arial" panose="020B0604020202020204" pitchFamily="34" charset="0"/>
                <a:cs typeface="Arial" panose="020B0604020202020204" pitchFamily="34" charset="0"/>
              </a:rPr>
              <a:t>			}</a:t>
            </a:r>
          </a:p>
          <a:p>
            <a:r>
              <a:rPr lang="es-MX" sz="1600" dirty="0">
                <a:solidFill>
                  <a:srgbClr val="FFFF00"/>
                </a:solidFill>
                <a:latin typeface="Arial" panose="020B0604020202020204" pitchFamily="34" charset="0"/>
                <a:cs typeface="Arial" panose="020B0604020202020204" pitchFamily="34" charset="0"/>
              </a:rPr>
              <a:t>		&lt;/</a:t>
            </a:r>
            <a:r>
              <a:rPr lang="es-MX" sz="1600" dirty="0" err="1">
                <a:solidFill>
                  <a:srgbClr val="FFFF00"/>
                </a:solidFill>
                <a:latin typeface="Arial" panose="020B0604020202020204" pitchFamily="34" charset="0"/>
                <a:cs typeface="Arial" panose="020B0604020202020204" pitchFamily="34" charset="0"/>
              </a:rPr>
              <a:t>style</a:t>
            </a:r>
            <a:r>
              <a:rPr lang="es-MX" sz="1600" dirty="0">
                <a:solidFill>
                  <a:srgbClr val="FFFF00"/>
                </a:solidFill>
                <a:latin typeface="Arial" panose="020B0604020202020204" pitchFamily="34" charset="0"/>
                <a:cs typeface="Arial" panose="020B0604020202020204" pitchFamily="34" charset="0"/>
              </a:rPr>
              <a:t>&gt;</a:t>
            </a:r>
          </a:p>
          <a:p>
            <a:r>
              <a:rPr lang="es-MX" sz="1600" dirty="0">
                <a:latin typeface="Arial" panose="020B0604020202020204" pitchFamily="34" charset="0"/>
                <a:cs typeface="Arial" panose="020B0604020202020204" pitchFamily="34" charset="0"/>
              </a:rPr>
              <a:t>	&lt;/head&gt;</a:t>
            </a:r>
          </a:p>
          <a:p>
            <a:r>
              <a:rPr lang="es-MX" sz="1600" dirty="0">
                <a:latin typeface="Arial" panose="020B0604020202020204" pitchFamily="34" charset="0"/>
                <a:cs typeface="Arial" panose="020B0604020202020204" pitchFamily="34" charset="0"/>
              </a:rPr>
              <a:t>	&lt;</a:t>
            </a:r>
            <a:r>
              <a:rPr lang="es-MX" sz="1600" dirty="0" err="1">
                <a:latin typeface="Arial" panose="020B0604020202020204" pitchFamily="34" charset="0"/>
                <a:cs typeface="Arial" panose="020B0604020202020204" pitchFamily="34" charset="0"/>
              </a:rPr>
              <a:t>body</a:t>
            </a:r>
            <a:r>
              <a:rPr lang="es-MX" sz="1600" dirty="0">
                <a:latin typeface="Arial" panose="020B0604020202020204" pitchFamily="34" charset="0"/>
                <a:cs typeface="Arial" panose="020B0604020202020204" pitchFamily="34" charset="0"/>
              </a:rPr>
              <a:t>&gt;</a:t>
            </a:r>
          </a:p>
          <a:p>
            <a:r>
              <a:rPr lang="es-MX" sz="1600" dirty="0">
                <a:latin typeface="Arial" panose="020B0604020202020204" pitchFamily="34" charset="0"/>
                <a:cs typeface="Arial" panose="020B0604020202020204" pitchFamily="34" charset="0"/>
              </a:rPr>
              <a:t>		&lt;h1&gt;¡Hola Mundo!&lt;/h1&gt;</a:t>
            </a:r>
          </a:p>
          <a:p>
            <a:r>
              <a:rPr lang="es-MX" sz="1600" dirty="0">
                <a:latin typeface="Arial" panose="020B0604020202020204" pitchFamily="34" charset="0"/>
                <a:cs typeface="Arial" panose="020B0604020202020204" pitchFamily="34" charset="0"/>
              </a:rPr>
              <a:t>		&lt;h3&gt;El comienzo de un nuevo proyecto&lt;/h3&gt;</a:t>
            </a:r>
          </a:p>
          <a:p>
            <a:r>
              <a:rPr lang="es-MX" sz="1600" dirty="0">
                <a:latin typeface="Arial" panose="020B0604020202020204" pitchFamily="34" charset="0"/>
                <a:cs typeface="Arial" panose="020B0604020202020204" pitchFamily="34" charset="0"/>
              </a:rPr>
              <a:t>		&lt;p&gt;Estás visualizando el contenido de &lt;</a:t>
            </a:r>
            <a:r>
              <a:rPr lang="es-MX" sz="1600" dirty="0" err="1">
                <a:latin typeface="Arial" panose="020B0604020202020204" pitchFamily="34" charset="0"/>
                <a:cs typeface="Arial" panose="020B0604020202020204" pitchFamily="34" charset="0"/>
              </a:rPr>
              <a:t>strong</a:t>
            </a:r>
            <a:r>
              <a:rPr lang="es-MX" sz="1600" dirty="0">
                <a:latin typeface="Arial" panose="020B0604020202020204" pitchFamily="34" charset="0"/>
                <a:cs typeface="Arial" panose="020B0604020202020204" pitchFamily="34" charset="0"/>
              </a:rPr>
              <a:t>&gt; mi primera página web.&lt;/</a:t>
            </a:r>
            <a:r>
              <a:rPr lang="es-MX" sz="1600" dirty="0" err="1">
                <a:latin typeface="Arial" panose="020B0604020202020204" pitchFamily="34" charset="0"/>
                <a:cs typeface="Arial" panose="020B0604020202020204" pitchFamily="34" charset="0"/>
              </a:rPr>
              <a:t>strong</a:t>
            </a:r>
            <a:r>
              <a:rPr lang="es-MX" sz="1600" dirty="0">
                <a:latin typeface="Arial" panose="020B0604020202020204" pitchFamily="34" charset="0"/>
                <a:cs typeface="Arial" panose="020B0604020202020204" pitchFamily="34" charset="0"/>
              </a:rPr>
              <a:t>&gt;&lt;/p&gt;</a:t>
            </a:r>
          </a:p>
          <a:p>
            <a:r>
              <a:rPr lang="es-MX" sz="1600" dirty="0">
                <a:latin typeface="Arial" panose="020B0604020202020204" pitchFamily="34" charset="0"/>
                <a:cs typeface="Arial" panose="020B0604020202020204" pitchFamily="34" charset="0"/>
              </a:rPr>
              <a:t>		&lt;p&gt;Nota que en la pestaña del navegador se encuentra el título de mi página </a:t>
            </a:r>
            <a:r>
              <a:rPr lang="es-MX" sz="1600" dirty="0" err="1">
                <a:latin typeface="Arial" panose="020B0604020202020204" pitchFamily="34" charset="0"/>
                <a:cs typeface="Arial" panose="020B0604020202020204" pitchFamily="34" charset="0"/>
              </a:rPr>
              <a:t>llamada:"Mi</a:t>
            </a:r>
            <a:r>
              <a:rPr lang="es-MX" sz="1600" dirty="0">
                <a:latin typeface="Arial" panose="020B0604020202020204" pitchFamily="34" charset="0"/>
                <a:cs typeface="Arial" panose="020B0604020202020204" pitchFamily="34" charset="0"/>
              </a:rPr>
              <a:t> primera página web"&lt;/p&gt;</a:t>
            </a:r>
          </a:p>
          <a:p>
            <a:r>
              <a:rPr lang="es-MX" sz="1600" dirty="0">
                <a:latin typeface="Arial" panose="020B0604020202020204" pitchFamily="34" charset="0"/>
                <a:cs typeface="Arial" panose="020B0604020202020204" pitchFamily="34" charset="0"/>
              </a:rPr>
              <a:t>		&lt;p&gt;Una &lt;i&gt;página web&lt;/i&gt; es otro medio más para poder difundir contenido por internet a todo el mundo.&lt;/p&gt;</a:t>
            </a:r>
          </a:p>
          <a:p>
            <a:r>
              <a:rPr lang="es-MX" sz="1600" dirty="0">
                <a:latin typeface="Arial" panose="020B0604020202020204" pitchFamily="34" charset="0"/>
                <a:cs typeface="Arial" panose="020B0604020202020204" pitchFamily="34" charset="0"/>
              </a:rPr>
              <a:t>	</a:t>
            </a:r>
            <a:r>
              <a:rPr lang="es-MX" sz="1600" dirty="0">
                <a:solidFill>
                  <a:srgbClr val="FFFF00"/>
                </a:solidFill>
                <a:latin typeface="Arial" panose="020B0604020202020204" pitchFamily="34" charset="0"/>
                <a:cs typeface="Arial" panose="020B0604020202020204" pitchFamily="34" charset="0"/>
              </a:rPr>
              <a:t>&lt;</a:t>
            </a:r>
            <a:r>
              <a:rPr lang="es-MX" sz="1600" dirty="0" err="1">
                <a:solidFill>
                  <a:srgbClr val="FFFF00"/>
                </a:solidFill>
                <a:latin typeface="Arial" panose="020B0604020202020204" pitchFamily="34" charset="0"/>
                <a:cs typeface="Arial" panose="020B0604020202020204" pitchFamily="34" charset="0"/>
              </a:rPr>
              <a:t>img</a:t>
            </a:r>
            <a:r>
              <a:rPr lang="es-MX" sz="1600" dirty="0">
                <a:solidFill>
                  <a:srgbClr val="FFFF00"/>
                </a:solidFill>
                <a:latin typeface="Arial" panose="020B0604020202020204" pitchFamily="34" charset="0"/>
                <a:cs typeface="Arial" panose="020B0604020202020204" pitchFamily="34" charset="0"/>
              </a:rPr>
              <a:t> </a:t>
            </a:r>
            <a:r>
              <a:rPr lang="es-MX" sz="1600" dirty="0" err="1">
                <a:solidFill>
                  <a:srgbClr val="FFFF00"/>
                </a:solidFill>
                <a:latin typeface="Arial" panose="020B0604020202020204" pitchFamily="34" charset="0"/>
                <a:cs typeface="Arial" panose="020B0604020202020204" pitchFamily="34" charset="0"/>
              </a:rPr>
              <a:t>src</a:t>
            </a:r>
            <a:r>
              <a:rPr lang="es-MX" sz="1600" dirty="0">
                <a:solidFill>
                  <a:srgbClr val="FFFF00"/>
                </a:solidFill>
                <a:latin typeface="Arial" panose="020B0604020202020204" pitchFamily="34" charset="0"/>
                <a:cs typeface="Arial" panose="020B0604020202020204" pitchFamily="34" charset="0"/>
              </a:rPr>
              <a:t>="</a:t>
            </a:r>
            <a:r>
              <a:rPr lang="es-MX" sz="1600" dirty="0" err="1">
                <a:solidFill>
                  <a:srgbClr val="FFFF00"/>
                </a:solidFill>
                <a:latin typeface="Arial" panose="020B0604020202020204" pitchFamily="34" charset="0"/>
                <a:cs typeface="Arial" panose="020B0604020202020204" pitchFamily="34" charset="0"/>
              </a:rPr>
              <a:t>imagenes</a:t>
            </a:r>
            <a:r>
              <a:rPr lang="es-MX" sz="1600" dirty="0">
                <a:solidFill>
                  <a:srgbClr val="FFFF00"/>
                </a:solidFill>
                <a:latin typeface="Arial" panose="020B0604020202020204" pitchFamily="34" charset="0"/>
                <a:cs typeface="Arial" panose="020B0604020202020204" pitchFamily="34" charset="0"/>
              </a:rPr>
              <a:t>/ciudad.PNG"&gt;</a:t>
            </a:r>
          </a:p>
          <a:p>
            <a:r>
              <a:rPr lang="es-MX" sz="1600" dirty="0">
                <a:latin typeface="Arial" panose="020B0604020202020204" pitchFamily="34" charset="0"/>
                <a:cs typeface="Arial" panose="020B0604020202020204" pitchFamily="34" charset="0"/>
              </a:rPr>
              <a:t>	&lt;/</a:t>
            </a:r>
            <a:r>
              <a:rPr lang="es-MX" sz="1600" dirty="0" err="1">
                <a:latin typeface="Arial" panose="020B0604020202020204" pitchFamily="34" charset="0"/>
                <a:cs typeface="Arial" panose="020B0604020202020204" pitchFamily="34" charset="0"/>
              </a:rPr>
              <a:t>body</a:t>
            </a:r>
            <a:r>
              <a:rPr lang="es-MX" sz="1600" dirty="0">
                <a:latin typeface="Arial" panose="020B0604020202020204" pitchFamily="34" charset="0"/>
                <a:cs typeface="Arial" panose="020B0604020202020204" pitchFamily="34" charset="0"/>
              </a:rPr>
              <a:t>&gt;</a:t>
            </a:r>
          </a:p>
          <a:p>
            <a:r>
              <a:rPr lang="es-MX" sz="1600" dirty="0">
                <a:latin typeface="Arial" panose="020B0604020202020204" pitchFamily="34" charset="0"/>
                <a:cs typeface="Arial" panose="020B0604020202020204" pitchFamily="34" charset="0"/>
              </a:rPr>
              <a:t>&lt;/</a:t>
            </a:r>
            <a:r>
              <a:rPr lang="es-MX" sz="1600" dirty="0" err="1">
                <a:latin typeface="Arial" panose="020B0604020202020204" pitchFamily="34" charset="0"/>
                <a:cs typeface="Arial" panose="020B0604020202020204" pitchFamily="34" charset="0"/>
              </a:rPr>
              <a:t>html</a:t>
            </a:r>
            <a:r>
              <a:rPr lang="es-MX" sz="1600" dirty="0">
                <a:latin typeface="Arial" panose="020B0604020202020204" pitchFamily="34" charset="0"/>
                <a:cs typeface="Arial" panose="020B0604020202020204" pitchFamily="34" charset="0"/>
              </a:rPr>
              <a:t>&gt;</a:t>
            </a:r>
          </a:p>
        </p:txBody>
      </p:sp>
      <p:sp>
        <p:nvSpPr>
          <p:cNvPr id="14" name="CuadroTexto 13">
            <a:extLst>
              <a:ext uri="{FF2B5EF4-FFF2-40B4-BE49-F238E27FC236}">
                <a16:creationId xmlns:a16="http://schemas.microsoft.com/office/drawing/2014/main" id="{89D29D6C-5390-47A8-01D8-3B83ED24A49A}"/>
              </a:ext>
            </a:extLst>
          </p:cNvPr>
          <p:cNvSpPr txBox="1"/>
          <p:nvPr/>
        </p:nvSpPr>
        <p:spPr>
          <a:xfrm>
            <a:off x="1527276" y="241060"/>
            <a:ext cx="9111342" cy="646331"/>
          </a:xfrm>
          <a:prstGeom prst="rect">
            <a:avLst/>
          </a:prstGeom>
          <a:noFill/>
        </p:spPr>
        <p:txBody>
          <a:bodyPr wrap="square">
            <a:spAutoFit/>
          </a:bodyPr>
          <a:lstStyle/>
          <a:p>
            <a:r>
              <a:rPr lang="es-MX" dirty="0"/>
              <a:t>Modifica el código </a:t>
            </a:r>
            <a:r>
              <a:rPr lang="es-MX" dirty="0" err="1"/>
              <a:t>html</a:t>
            </a:r>
            <a:r>
              <a:rPr lang="es-MX" dirty="0"/>
              <a:t> agregando las líneas de código </a:t>
            </a:r>
            <a:r>
              <a:rPr lang="es-MX" dirty="0" err="1"/>
              <a:t>html</a:t>
            </a:r>
            <a:r>
              <a:rPr lang="es-MX" dirty="0"/>
              <a:t> que se muestran a continuación: </a:t>
            </a:r>
          </a:p>
        </p:txBody>
      </p:sp>
      <p:sp>
        <p:nvSpPr>
          <p:cNvPr id="15" name="CuadroTexto 14">
            <a:extLst>
              <a:ext uri="{FF2B5EF4-FFF2-40B4-BE49-F238E27FC236}">
                <a16:creationId xmlns:a16="http://schemas.microsoft.com/office/drawing/2014/main" id="{F08D8B22-66DD-423C-9001-5E33CDE3456E}"/>
              </a:ext>
            </a:extLst>
          </p:cNvPr>
          <p:cNvSpPr txBox="1"/>
          <p:nvPr/>
        </p:nvSpPr>
        <p:spPr>
          <a:xfrm>
            <a:off x="13198735" y="1571902"/>
            <a:ext cx="4599409" cy="4708981"/>
          </a:xfrm>
          <a:prstGeom prst="rect">
            <a:avLst/>
          </a:prstGeom>
          <a:noFill/>
          <a:ln>
            <a:solidFill>
              <a:schemeClr val="tx1"/>
            </a:solidFill>
          </a:ln>
        </p:spPr>
        <p:txBody>
          <a:bodyPr wrap="square">
            <a:spAutoFit/>
          </a:bodyPr>
          <a:lstStyle/>
          <a:p>
            <a:r>
              <a:rPr lang="es-MX" dirty="0"/>
              <a:t>Uno de los buenos hábitos para desarrollar nuestra página web es tener en distintas carpetas distintos tipos de archivo, por ejemplo, los archivos relacionados a imágenes en una carpeta, en otra los relacionados a multimedia, en otra a lo referente a los estilos (CSS), ejemplo…</a:t>
            </a:r>
            <a:endParaRPr lang="es-MX" sz="1400" dirty="0">
              <a:solidFill>
                <a:srgbClr val="FFFF00"/>
              </a:solidFill>
              <a:latin typeface="Arial" panose="020B0604020202020204" pitchFamily="34" charset="0"/>
              <a:cs typeface="Arial" panose="020B0604020202020204" pitchFamily="34" charset="0"/>
            </a:endParaRPr>
          </a:p>
          <a:p>
            <a:r>
              <a:rPr lang="es-MX" sz="1400" dirty="0">
                <a:solidFill>
                  <a:srgbClr val="FFFF00"/>
                </a:solidFill>
                <a:latin typeface="Arial" panose="020B0604020202020204" pitchFamily="34" charset="0"/>
                <a:cs typeface="Arial" panose="020B0604020202020204" pitchFamily="34" charset="0"/>
              </a:rPr>
              <a:t>		</a:t>
            </a:r>
            <a:r>
              <a:rPr lang="es-MX" sz="1400" dirty="0" err="1">
                <a:solidFill>
                  <a:srgbClr val="FFFF00"/>
                </a:solidFill>
                <a:latin typeface="Arial" panose="020B0604020202020204" pitchFamily="34" charset="0"/>
                <a:cs typeface="Arial" panose="020B0604020202020204" pitchFamily="34" charset="0"/>
              </a:rPr>
              <a:t>img</a:t>
            </a:r>
            <a:r>
              <a:rPr lang="es-MX" sz="1400" dirty="0">
                <a:solidFill>
                  <a:srgbClr val="FFFF00"/>
                </a:solidFill>
                <a:latin typeface="Arial" panose="020B0604020202020204" pitchFamily="34" charset="0"/>
                <a:cs typeface="Arial" panose="020B0604020202020204" pitchFamily="34" charset="0"/>
              </a:rPr>
              <a:t> {</a:t>
            </a:r>
          </a:p>
          <a:p>
            <a:r>
              <a:rPr lang="es-MX" sz="1400" dirty="0">
                <a:solidFill>
                  <a:srgbClr val="FFFF00"/>
                </a:solidFill>
                <a:latin typeface="Arial" panose="020B0604020202020204" pitchFamily="34" charset="0"/>
                <a:cs typeface="Arial" panose="020B0604020202020204" pitchFamily="34" charset="0"/>
              </a:rPr>
              <a:t>			</a:t>
            </a:r>
            <a:r>
              <a:rPr lang="es-MX" sz="1400" dirty="0" err="1">
                <a:solidFill>
                  <a:srgbClr val="FFFF00"/>
                </a:solidFill>
                <a:latin typeface="Arial" panose="020B0604020202020204" pitchFamily="34" charset="0"/>
                <a:cs typeface="Arial" panose="020B0604020202020204" pitchFamily="34" charset="0"/>
              </a:rPr>
              <a:t>display</a:t>
            </a:r>
            <a:r>
              <a:rPr lang="es-MX" sz="1400" dirty="0">
                <a:solidFill>
                  <a:srgbClr val="FFFF00"/>
                </a:solidFill>
                <a:latin typeface="Arial" panose="020B0604020202020204" pitchFamily="34" charset="0"/>
                <a:cs typeface="Arial" panose="020B0604020202020204" pitchFamily="34" charset="0"/>
              </a:rPr>
              <a:t>: block;</a:t>
            </a:r>
          </a:p>
          <a:p>
            <a:r>
              <a:rPr lang="es-MX" sz="1400" dirty="0">
                <a:solidFill>
                  <a:srgbClr val="FFFF00"/>
                </a:solidFill>
                <a:latin typeface="Arial" panose="020B0604020202020204" pitchFamily="34" charset="0"/>
                <a:cs typeface="Arial" panose="020B0604020202020204" pitchFamily="34" charset="0"/>
              </a:rPr>
              <a:t>			</a:t>
            </a:r>
            <a:r>
              <a:rPr lang="es-MX" sz="1400" dirty="0" err="1">
                <a:solidFill>
                  <a:srgbClr val="FFFF00"/>
                </a:solidFill>
                <a:latin typeface="Arial" panose="020B0604020202020204" pitchFamily="34" charset="0"/>
                <a:cs typeface="Arial" panose="020B0604020202020204" pitchFamily="34" charset="0"/>
              </a:rPr>
              <a:t>margin</a:t>
            </a:r>
            <a:r>
              <a:rPr lang="es-MX" sz="1400" dirty="0">
                <a:solidFill>
                  <a:srgbClr val="FFFF00"/>
                </a:solidFill>
                <a:latin typeface="Arial" panose="020B0604020202020204" pitchFamily="34" charset="0"/>
                <a:cs typeface="Arial" panose="020B0604020202020204" pitchFamily="34" charset="0"/>
              </a:rPr>
              <a:t>: auto;</a:t>
            </a:r>
          </a:p>
          <a:p>
            <a:r>
              <a:rPr lang="es-MX" sz="1400" dirty="0">
                <a:solidFill>
                  <a:srgbClr val="FFFF00"/>
                </a:solidFill>
                <a:latin typeface="Arial" panose="020B0604020202020204" pitchFamily="34" charset="0"/>
                <a:cs typeface="Arial" panose="020B0604020202020204" pitchFamily="34" charset="0"/>
              </a:rPr>
              <a:t>			</a:t>
            </a:r>
            <a:r>
              <a:rPr lang="es-MX" sz="1400" dirty="0" err="1">
                <a:solidFill>
                  <a:srgbClr val="FFFF00"/>
                </a:solidFill>
                <a:latin typeface="Arial" panose="020B0604020202020204" pitchFamily="34" charset="0"/>
                <a:cs typeface="Arial" panose="020B0604020202020204" pitchFamily="34" charset="0"/>
              </a:rPr>
              <a:t>width</a:t>
            </a:r>
            <a:r>
              <a:rPr lang="es-MX" sz="1400" dirty="0">
                <a:solidFill>
                  <a:srgbClr val="FFFF00"/>
                </a:solidFill>
                <a:latin typeface="Arial" panose="020B0604020202020204" pitchFamily="34" charset="0"/>
                <a:cs typeface="Arial" panose="020B0604020202020204" pitchFamily="34" charset="0"/>
              </a:rPr>
              <a:t>: 50%;</a:t>
            </a:r>
          </a:p>
          <a:p>
            <a:r>
              <a:rPr lang="es-MX" sz="1400" dirty="0">
                <a:solidFill>
                  <a:srgbClr val="FFFF00"/>
                </a:solidFill>
                <a:latin typeface="Arial" panose="020B0604020202020204" pitchFamily="34" charset="0"/>
                <a:cs typeface="Arial" panose="020B0604020202020204" pitchFamily="34" charset="0"/>
              </a:rPr>
              <a:t>			}</a:t>
            </a:r>
          </a:p>
          <a:p>
            <a:r>
              <a:rPr lang="es-MX" sz="1400" dirty="0">
                <a:solidFill>
                  <a:srgbClr val="FFFF00"/>
                </a:solidFill>
                <a:latin typeface="Arial" panose="020B0604020202020204" pitchFamily="34" charset="0"/>
                <a:cs typeface="Arial" panose="020B0604020202020204" pitchFamily="34" charset="0"/>
              </a:rPr>
              <a:t>		</a:t>
            </a:r>
            <a:endParaRPr lang="es-MX" dirty="0"/>
          </a:p>
          <a:p>
            <a:r>
              <a:rPr lang="es-MX" dirty="0"/>
              <a:t>Este fragmento de código </a:t>
            </a:r>
            <a:r>
              <a:rPr lang="es-MX" dirty="0" err="1"/>
              <a:t>css</a:t>
            </a:r>
            <a:r>
              <a:rPr lang="es-MX" dirty="0"/>
              <a:t> puede colocarse en un archivo externo con extensión </a:t>
            </a:r>
            <a:r>
              <a:rPr lang="es-MX" dirty="0" err="1"/>
              <a:t>css</a:t>
            </a:r>
            <a:r>
              <a:rPr lang="es-MX" dirty="0"/>
              <a:t>, como por ejemplo </a:t>
            </a:r>
            <a:r>
              <a:rPr lang="es-MX" b="1" dirty="0">
                <a:solidFill>
                  <a:srgbClr val="00B050"/>
                </a:solidFill>
              </a:rPr>
              <a:t>style.css</a:t>
            </a:r>
          </a:p>
        </p:txBody>
      </p:sp>
      <p:sp>
        <p:nvSpPr>
          <p:cNvPr id="16" name="Título 1">
            <a:extLst>
              <a:ext uri="{FF2B5EF4-FFF2-40B4-BE49-F238E27FC236}">
                <a16:creationId xmlns:a16="http://schemas.microsoft.com/office/drawing/2014/main" id="{E7D7D931-5512-7B2E-2682-C4651C304936}"/>
              </a:ext>
            </a:extLst>
          </p:cNvPr>
          <p:cNvSpPr txBox="1">
            <a:spLocks/>
          </p:cNvSpPr>
          <p:nvPr/>
        </p:nvSpPr>
        <p:spPr>
          <a:xfrm rot="16200000">
            <a:off x="-2368989" y="2951396"/>
            <a:ext cx="6663070"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Herramientas para la creación de Páginas Web</a:t>
            </a:r>
          </a:p>
        </p:txBody>
      </p:sp>
    </p:spTree>
    <p:extLst>
      <p:ext uri="{BB962C8B-B14F-4D97-AF65-F5344CB8AC3E}">
        <p14:creationId xmlns:p14="http://schemas.microsoft.com/office/powerpoint/2010/main" val="3713834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F62A81DF-A0AE-01D9-D6CC-4F7D6F30DE5F}"/>
              </a:ext>
            </a:extLst>
          </p:cNvPr>
          <p:cNvSpPr>
            <a:spLocks noGrp="1"/>
          </p:cNvSpPr>
          <p:nvPr>
            <p:ph type="sldNum" sz="quarter" idx="12"/>
          </p:nvPr>
        </p:nvSpPr>
        <p:spPr/>
        <p:txBody>
          <a:bodyPr/>
          <a:lstStyle/>
          <a:p>
            <a:fld id="{FE569E57-A1D0-47AE-A3E4-85DA6C503064}" type="slidenum">
              <a:rPr lang="es-MX" smtClean="0"/>
              <a:t>13</a:t>
            </a:fld>
            <a:endParaRPr lang="es-MX"/>
          </a:p>
        </p:txBody>
      </p:sp>
      <p:sp>
        <p:nvSpPr>
          <p:cNvPr id="11" name="CuadroTexto 10">
            <a:extLst>
              <a:ext uri="{FF2B5EF4-FFF2-40B4-BE49-F238E27FC236}">
                <a16:creationId xmlns:a16="http://schemas.microsoft.com/office/drawing/2014/main" id="{89F24188-1DBC-71B3-C794-B0316249FC9C}"/>
              </a:ext>
            </a:extLst>
          </p:cNvPr>
          <p:cNvSpPr txBox="1"/>
          <p:nvPr/>
        </p:nvSpPr>
        <p:spPr>
          <a:xfrm>
            <a:off x="1768735" y="428017"/>
            <a:ext cx="11392094" cy="923330"/>
          </a:xfrm>
          <a:prstGeom prst="rect">
            <a:avLst/>
          </a:prstGeom>
          <a:noFill/>
        </p:spPr>
        <p:txBody>
          <a:bodyPr wrap="square">
            <a:spAutoFit/>
          </a:bodyPr>
          <a:lstStyle/>
          <a:p>
            <a:r>
              <a:rPr lang="es-MX" dirty="0"/>
              <a:t>Guarda las modificaciones del archivo que contiene el código </a:t>
            </a:r>
            <a:r>
              <a:rPr lang="es-MX" dirty="0" err="1"/>
              <a:t>html</a:t>
            </a:r>
            <a:r>
              <a:rPr lang="es-MX" dirty="0"/>
              <a:t>. Refresca o cierra y abre la ventana del explorador que muestra el contenido de tu página web. Deberás visualizar algo como lo que sigue:</a:t>
            </a:r>
          </a:p>
        </p:txBody>
      </p:sp>
      <p:pic>
        <p:nvPicPr>
          <p:cNvPr id="15" name="Imagen 14">
            <a:extLst>
              <a:ext uri="{FF2B5EF4-FFF2-40B4-BE49-F238E27FC236}">
                <a16:creationId xmlns:a16="http://schemas.microsoft.com/office/drawing/2014/main" id="{EFAA7353-65A6-AF3C-652F-4A6687A5ABE8}"/>
              </a:ext>
            </a:extLst>
          </p:cNvPr>
          <p:cNvPicPr>
            <a:picLocks noChangeAspect="1"/>
          </p:cNvPicPr>
          <p:nvPr/>
        </p:nvPicPr>
        <p:blipFill>
          <a:blip r:embed="rId5"/>
          <a:stretch>
            <a:fillRect/>
          </a:stretch>
        </p:blipFill>
        <p:spPr>
          <a:xfrm>
            <a:off x="5435260" y="1246981"/>
            <a:ext cx="6477000" cy="47053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6" name="Título 1">
            <a:extLst>
              <a:ext uri="{FF2B5EF4-FFF2-40B4-BE49-F238E27FC236}">
                <a16:creationId xmlns:a16="http://schemas.microsoft.com/office/drawing/2014/main" id="{DF99D67E-4FE7-AFA3-19B7-A37861DF006A}"/>
              </a:ext>
            </a:extLst>
          </p:cNvPr>
          <p:cNvSpPr txBox="1">
            <a:spLocks/>
          </p:cNvSpPr>
          <p:nvPr/>
        </p:nvSpPr>
        <p:spPr>
          <a:xfrm rot="16200000">
            <a:off x="-2368989" y="2951396"/>
            <a:ext cx="6663070"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Herramientas para la creación de Páginas Web</a:t>
            </a:r>
          </a:p>
        </p:txBody>
      </p:sp>
    </p:spTree>
    <p:extLst>
      <p:ext uri="{BB962C8B-B14F-4D97-AF65-F5344CB8AC3E}">
        <p14:creationId xmlns:p14="http://schemas.microsoft.com/office/powerpoint/2010/main" val="3721883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F62A81DF-A0AE-01D9-D6CC-4F7D6F30DE5F}"/>
              </a:ext>
            </a:extLst>
          </p:cNvPr>
          <p:cNvSpPr>
            <a:spLocks noGrp="1"/>
          </p:cNvSpPr>
          <p:nvPr>
            <p:ph type="sldNum" sz="quarter" idx="12"/>
          </p:nvPr>
        </p:nvSpPr>
        <p:spPr/>
        <p:txBody>
          <a:bodyPr/>
          <a:lstStyle/>
          <a:p>
            <a:fld id="{FE569E57-A1D0-47AE-A3E4-85DA6C503064}" type="slidenum">
              <a:rPr lang="es-MX" smtClean="0"/>
              <a:t>14</a:t>
            </a:fld>
            <a:endParaRPr lang="es-MX"/>
          </a:p>
        </p:txBody>
      </p:sp>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369264" y="2860418"/>
            <a:ext cx="6930021"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Estructura básica de un documento HTML</a:t>
            </a:r>
          </a:p>
        </p:txBody>
      </p:sp>
      <p:sp>
        <p:nvSpPr>
          <p:cNvPr id="10" name="CuadroTexto 9">
            <a:extLst>
              <a:ext uri="{FF2B5EF4-FFF2-40B4-BE49-F238E27FC236}">
                <a16:creationId xmlns:a16="http://schemas.microsoft.com/office/drawing/2014/main" id="{6E074B11-A391-503B-F0DA-D13EC382C007}"/>
              </a:ext>
            </a:extLst>
          </p:cNvPr>
          <p:cNvSpPr txBox="1"/>
          <p:nvPr/>
        </p:nvSpPr>
        <p:spPr>
          <a:xfrm>
            <a:off x="1768739" y="170478"/>
            <a:ext cx="4661263" cy="4247317"/>
          </a:xfrm>
          <a:prstGeom prst="rect">
            <a:avLst/>
          </a:prstGeom>
          <a:noFill/>
        </p:spPr>
        <p:txBody>
          <a:bodyPr wrap="square">
            <a:spAutoFit/>
          </a:bodyPr>
          <a:lstStyle/>
          <a:p>
            <a:r>
              <a:rPr lang="es-MX" dirty="0"/>
              <a:t>Antes que nada, debes saber que el código HTML se compone de etiquetas o marcas. Las etiquetas en HTML son palabras clave que se escriben entre los signos &lt;&gt; y que el navegador entiende. Normalmente las etiquetas se componen de una etiqueta de apertura (entre los signos &lt;&gt;), una etiqueta de cierre (entre los signos ) y un contenido. El contenido puede ser texto u otras etiquetas. Aunque existen algunas etiquetas que no tienen ni contenido ni etiqueta de cierre, son una excepción. La sintaxis sería la siguiente:</a:t>
            </a:r>
          </a:p>
        </p:txBody>
      </p:sp>
      <p:pic>
        <p:nvPicPr>
          <p:cNvPr id="17" name="Imagen 16">
            <a:extLst>
              <a:ext uri="{FF2B5EF4-FFF2-40B4-BE49-F238E27FC236}">
                <a16:creationId xmlns:a16="http://schemas.microsoft.com/office/drawing/2014/main" id="{A745219F-1AED-3832-A54E-9ADA69962F4D}"/>
              </a:ext>
            </a:extLst>
          </p:cNvPr>
          <p:cNvPicPr>
            <a:picLocks noChangeAspect="1"/>
          </p:cNvPicPr>
          <p:nvPr/>
        </p:nvPicPr>
        <p:blipFill rotWithShape="1">
          <a:blip r:embed="rId5"/>
          <a:srcRect l="1576" t="10306" r="61491" b="10696"/>
          <a:stretch/>
        </p:blipFill>
        <p:spPr>
          <a:xfrm>
            <a:off x="2508963" y="4769857"/>
            <a:ext cx="3053443" cy="1008289"/>
          </a:xfrm>
          <a:prstGeom prst="rect">
            <a:avLst/>
          </a:prstGeom>
        </p:spPr>
      </p:pic>
      <p:sp>
        <p:nvSpPr>
          <p:cNvPr id="20" name="CuadroTexto 19">
            <a:extLst>
              <a:ext uri="{FF2B5EF4-FFF2-40B4-BE49-F238E27FC236}">
                <a16:creationId xmlns:a16="http://schemas.microsoft.com/office/drawing/2014/main" id="{E7CF2424-74B4-6935-B8BF-E31E943452DE}"/>
              </a:ext>
            </a:extLst>
          </p:cNvPr>
          <p:cNvSpPr txBox="1"/>
          <p:nvPr/>
        </p:nvSpPr>
        <p:spPr>
          <a:xfrm>
            <a:off x="13942769" y="1421391"/>
            <a:ext cx="3921661" cy="1754326"/>
          </a:xfrm>
          <a:prstGeom prst="rect">
            <a:avLst/>
          </a:prstGeom>
          <a:noFill/>
        </p:spPr>
        <p:txBody>
          <a:bodyPr wrap="square">
            <a:spAutoFit/>
          </a:bodyPr>
          <a:lstStyle/>
          <a:p>
            <a:r>
              <a:rPr lang="es-MX" dirty="0"/>
              <a:t>Existen otros tipos de etiquetas para crear una página web en HTML5 que nos permiten enlazar o encuadrar otros elementos dentro de las páginas web. Algunas de las más usadas son:</a:t>
            </a:r>
          </a:p>
        </p:txBody>
      </p:sp>
      <p:cxnSp>
        <p:nvCxnSpPr>
          <p:cNvPr id="25" name="Conector recto 24">
            <a:extLst>
              <a:ext uri="{FF2B5EF4-FFF2-40B4-BE49-F238E27FC236}">
                <a16:creationId xmlns:a16="http://schemas.microsoft.com/office/drawing/2014/main" id="{FEED0D07-E855-21B4-1671-E376E78F2B68}"/>
              </a:ext>
            </a:extLst>
          </p:cNvPr>
          <p:cNvCxnSpPr/>
          <p:nvPr/>
        </p:nvCxnSpPr>
        <p:spPr>
          <a:xfrm>
            <a:off x="6666410" y="310447"/>
            <a:ext cx="0" cy="5469116"/>
          </a:xfrm>
          <a:prstGeom prst="line">
            <a:avLst/>
          </a:prstGeom>
        </p:spPr>
        <p:style>
          <a:lnRef idx="2">
            <a:schemeClr val="accent6"/>
          </a:lnRef>
          <a:fillRef idx="0">
            <a:schemeClr val="accent6"/>
          </a:fillRef>
          <a:effectRef idx="1">
            <a:schemeClr val="accent6"/>
          </a:effectRef>
          <a:fontRef idx="minor">
            <a:schemeClr val="tx1"/>
          </a:fontRef>
        </p:style>
      </p:cxnSp>
      <p:grpSp>
        <p:nvGrpSpPr>
          <p:cNvPr id="45" name="Grupo 44">
            <a:extLst>
              <a:ext uri="{FF2B5EF4-FFF2-40B4-BE49-F238E27FC236}">
                <a16:creationId xmlns:a16="http://schemas.microsoft.com/office/drawing/2014/main" id="{BAE85505-674B-8A94-0C22-C4495E826ECB}"/>
              </a:ext>
            </a:extLst>
          </p:cNvPr>
          <p:cNvGrpSpPr/>
          <p:nvPr/>
        </p:nvGrpSpPr>
        <p:grpSpPr>
          <a:xfrm>
            <a:off x="6898509" y="124377"/>
            <a:ext cx="6085064" cy="6276900"/>
            <a:chOff x="5440185" y="103651"/>
            <a:chExt cx="7346496" cy="7102697"/>
          </a:xfrm>
        </p:grpSpPr>
        <p:pic>
          <p:nvPicPr>
            <p:cNvPr id="27" name="Imagen 26">
              <a:extLst>
                <a:ext uri="{FF2B5EF4-FFF2-40B4-BE49-F238E27FC236}">
                  <a16:creationId xmlns:a16="http://schemas.microsoft.com/office/drawing/2014/main" id="{D1469CA2-4F49-0FAF-4185-EFA1FC46CAC4}"/>
                </a:ext>
              </a:extLst>
            </p:cNvPr>
            <p:cNvPicPr>
              <a:picLocks noChangeAspect="1"/>
            </p:cNvPicPr>
            <p:nvPr/>
          </p:nvPicPr>
          <p:blipFill rotWithShape="1">
            <a:blip r:embed="rId6"/>
            <a:srcRect r="805" b="377"/>
            <a:stretch/>
          </p:blipFill>
          <p:spPr>
            <a:xfrm>
              <a:off x="5445388" y="103651"/>
              <a:ext cx="7341293" cy="5598611"/>
            </a:xfrm>
            <a:prstGeom prst="rect">
              <a:avLst/>
            </a:prstGeom>
          </p:spPr>
        </p:pic>
        <p:pic>
          <p:nvPicPr>
            <p:cNvPr id="42" name="Imagen 41">
              <a:extLst>
                <a:ext uri="{FF2B5EF4-FFF2-40B4-BE49-F238E27FC236}">
                  <a16:creationId xmlns:a16="http://schemas.microsoft.com/office/drawing/2014/main" id="{A313EE1F-4CC6-FD40-7666-567622048014}"/>
                </a:ext>
              </a:extLst>
            </p:cNvPr>
            <p:cNvPicPr>
              <a:picLocks noChangeAspect="1"/>
            </p:cNvPicPr>
            <p:nvPr/>
          </p:nvPicPr>
          <p:blipFill rotWithShape="1">
            <a:blip r:embed="rId7"/>
            <a:srcRect l="-1" r="293" b="25467"/>
            <a:stretch/>
          </p:blipFill>
          <p:spPr>
            <a:xfrm>
              <a:off x="5440186" y="5637948"/>
              <a:ext cx="7341290" cy="1292071"/>
            </a:xfrm>
            <a:prstGeom prst="rect">
              <a:avLst/>
            </a:prstGeom>
          </p:spPr>
        </p:pic>
        <p:pic>
          <p:nvPicPr>
            <p:cNvPr id="44" name="Imagen 43">
              <a:extLst>
                <a:ext uri="{FF2B5EF4-FFF2-40B4-BE49-F238E27FC236}">
                  <a16:creationId xmlns:a16="http://schemas.microsoft.com/office/drawing/2014/main" id="{9A7A6C73-26C6-8F9B-253B-287E45718A88}"/>
                </a:ext>
              </a:extLst>
            </p:cNvPr>
            <p:cNvPicPr>
              <a:picLocks noChangeAspect="1"/>
            </p:cNvPicPr>
            <p:nvPr/>
          </p:nvPicPr>
          <p:blipFill rotWithShape="1">
            <a:blip r:embed="rId8"/>
            <a:srcRect t="6395" r="1370" b="-6395"/>
            <a:stretch/>
          </p:blipFill>
          <p:spPr>
            <a:xfrm>
              <a:off x="5440185" y="6920598"/>
              <a:ext cx="7346496" cy="285750"/>
            </a:xfrm>
            <a:prstGeom prst="rect">
              <a:avLst/>
            </a:prstGeom>
          </p:spPr>
        </p:pic>
      </p:grpSp>
    </p:spTree>
    <p:extLst>
      <p:ext uri="{BB962C8B-B14F-4D97-AF65-F5344CB8AC3E}">
        <p14:creationId xmlns:p14="http://schemas.microsoft.com/office/powerpoint/2010/main" val="2745806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F62A81DF-A0AE-01D9-D6CC-4F7D6F30DE5F}"/>
              </a:ext>
            </a:extLst>
          </p:cNvPr>
          <p:cNvSpPr>
            <a:spLocks noGrp="1"/>
          </p:cNvSpPr>
          <p:nvPr>
            <p:ph type="sldNum" sz="quarter" idx="12"/>
          </p:nvPr>
        </p:nvSpPr>
        <p:spPr/>
        <p:txBody>
          <a:bodyPr/>
          <a:lstStyle/>
          <a:p>
            <a:fld id="{FE569E57-A1D0-47AE-A3E4-85DA6C503064}" type="slidenum">
              <a:rPr lang="es-MX" smtClean="0"/>
              <a:t>15</a:t>
            </a:fld>
            <a:endParaRPr lang="es-MX"/>
          </a:p>
        </p:txBody>
      </p:sp>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369264" y="2860418"/>
            <a:ext cx="6930021"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Estructura básica de un documento HTML</a:t>
            </a:r>
          </a:p>
        </p:txBody>
      </p:sp>
      <p:sp>
        <p:nvSpPr>
          <p:cNvPr id="11" name="CuadroTexto 10">
            <a:extLst>
              <a:ext uri="{FF2B5EF4-FFF2-40B4-BE49-F238E27FC236}">
                <a16:creationId xmlns:a16="http://schemas.microsoft.com/office/drawing/2014/main" id="{B361A431-DE64-6729-3225-03D2130787E5}"/>
              </a:ext>
            </a:extLst>
          </p:cNvPr>
          <p:cNvSpPr txBox="1"/>
          <p:nvPr/>
        </p:nvSpPr>
        <p:spPr>
          <a:xfrm>
            <a:off x="1658347" y="202124"/>
            <a:ext cx="3462434" cy="3139321"/>
          </a:xfrm>
          <a:prstGeom prst="rect">
            <a:avLst/>
          </a:prstGeom>
          <a:noFill/>
        </p:spPr>
        <p:txBody>
          <a:bodyPr wrap="square">
            <a:spAutoFit/>
          </a:bodyPr>
          <a:lstStyle/>
          <a:p>
            <a:r>
              <a:rPr lang="es-MX" dirty="0"/>
              <a:t>HTML es un lenguaje que se compone por elementos que permiten definir la estructura del documento. Estos elementos son los que nos posibilitan determinar cómo estará armada la página y sus secciones. Las etiquetas nos brindan la oportunidad de definir los elementos en el código. </a:t>
            </a:r>
          </a:p>
        </p:txBody>
      </p:sp>
      <p:pic>
        <p:nvPicPr>
          <p:cNvPr id="14" name="Imagen 13">
            <a:extLst>
              <a:ext uri="{FF2B5EF4-FFF2-40B4-BE49-F238E27FC236}">
                <a16:creationId xmlns:a16="http://schemas.microsoft.com/office/drawing/2014/main" id="{92DF693B-B12A-1618-825C-57988A37F3E9}"/>
              </a:ext>
            </a:extLst>
          </p:cNvPr>
          <p:cNvPicPr>
            <a:picLocks noChangeAspect="1"/>
          </p:cNvPicPr>
          <p:nvPr/>
        </p:nvPicPr>
        <p:blipFill rotWithShape="1">
          <a:blip r:embed="rId5"/>
          <a:srcRect l="2041" t="7109" r="55043" b="5609"/>
          <a:stretch/>
        </p:blipFill>
        <p:spPr>
          <a:xfrm>
            <a:off x="1641855" y="4271903"/>
            <a:ext cx="3327400" cy="1986955"/>
          </a:xfrm>
          <a:prstGeom prst="rect">
            <a:avLst/>
          </a:prstGeom>
        </p:spPr>
      </p:pic>
      <p:sp>
        <p:nvSpPr>
          <p:cNvPr id="26" name="CuadroTexto 25">
            <a:extLst>
              <a:ext uri="{FF2B5EF4-FFF2-40B4-BE49-F238E27FC236}">
                <a16:creationId xmlns:a16="http://schemas.microsoft.com/office/drawing/2014/main" id="{D8A8DD69-D840-B05F-3E8F-B59D2EF099F2}"/>
              </a:ext>
            </a:extLst>
          </p:cNvPr>
          <p:cNvSpPr txBox="1"/>
          <p:nvPr/>
        </p:nvSpPr>
        <p:spPr>
          <a:xfrm>
            <a:off x="5165703" y="240552"/>
            <a:ext cx="11522177" cy="1477328"/>
          </a:xfrm>
          <a:prstGeom prst="rect">
            <a:avLst/>
          </a:prstGeom>
          <a:noFill/>
        </p:spPr>
        <p:txBody>
          <a:bodyPr wrap="square">
            <a:spAutoFit/>
          </a:bodyPr>
          <a:lstStyle/>
          <a:p>
            <a:r>
              <a:rPr lang="es-MX" dirty="0"/>
              <a:t>Todos los elementos se dividen en dos categorías:</a:t>
            </a:r>
          </a:p>
          <a:p>
            <a:r>
              <a:rPr lang="es-MX" b="1" dirty="0"/>
              <a:t>Elementos en bloque. </a:t>
            </a:r>
          </a:p>
          <a:p>
            <a:r>
              <a:rPr lang="es-MX" dirty="0"/>
              <a:t>Estos son los elementos que estructuran la parte principal de la página web, </a:t>
            </a:r>
          </a:p>
          <a:p>
            <a:r>
              <a:rPr lang="es-MX" dirty="0"/>
              <a:t>dividiendo una página en bloques coherentes. Un elemento a nivel de bloque siempre comienza con una nueva línea y ocupa todo el ancho de la página web, de izquierda a derecha. </a:t>
            </a:r>
          </a:p>
        </p:txBody>
      </p:sp>
      <p:cxnSp>
        <p:nvCxnSpPr>
          <p:cNvPr id="30" name="Conector recto 29">
            <a:extLst>
              <a:ext uri="{FF2B5EF4-FFF2-40B4-BE49-F238E27FC236}">
                <a16:creationId xmlns:a16="http://schemas.microsoft.com/office/drawing/2014/main" id="{8E2D02B9-4C14-0153-62CB-A9F11CDD08AB}"/>
              </a:ext>
            </a:extLst>
          </p:cNvPr>
          <p:cNvCxnSpPr>
            <a:cxnSpLocks/>
            <a:endCxn id="7" idx="0"/>
          </p:cNvCxnSpPr>
          <p:nvPr/>
        </p:nvCxnSpPr>
        <p:spPr>
          <a:xfrm flipH="1">
            <a:off x="5082022" y="310447"/>
            <a:ext cx="38758" cy="6000191"/>
          </a:xfrm>
          <a:prstGeom prst="line">
            <a:avLst/>
          </a:prstGeom>
        </p:spPr>
        <p:style>
          <a:lnRef idx="2">
            <a:schemeClr val="accent6"/>
          </a:lnRef>
          <a:fillRef idx="0">
            <a:schemeClr val="accent6"/>
          </a:fillRef>
          <a:effectRef idx="1">
            <a:schemeClr val="accent6"/>
          </a:effectRef>
          <a:fontRef idx="minor">
            <a:schemeClr val="tx1"/>
          </a:fontRef>
        </p:style>
      </p:cxnSp>
      <p:sp>
        <p:nvSpPr>
          <p:cNvPr id="35" name="CuadroTexto 34">
            <a:extLst>
              <a:ext uri="{FF2B5EF4-FFF2-40B4-BE49-F238E27FC236}">
                <a16:creationId xmlns:a16="http://schemas.microsoft.com/office/drawing/2014/main" id="{EF69215D-68DD-78B7-5AD7-1EAF97E4CECD}"/>
              </a:ext>
            </a:extLst>
          </p:cNvPr>
          <p:cNvSpPr txBox="1"/>
          <p:nvPr/>
        </p:nvSpPr>
        <p:spPr>
          <a:xfrm>
            <a:off x="5165703" y="1690340"/>
            <a:ext cx="9005206" cy="369332"/>
          </a:xfrm>
          <a:prstGeom prst="rect">
            <a:avLst/>
          </a:prstGeom>
          <a:noFill/>
        </p:spPr>
        <p:txBody>
          <a:bodyPr wrap="square">
            <a:spAutoFit/>
          </a:bodyPr>
          <a:lstStyle/>
          <a:p>
            <a:r>
              <a:rPr lang="es-MX" dirty="0"/>
              <a:t>Los siguientes son algunos de los elementos en bloque en HTML: </a:t>
            </a:r>
          </a:p>
        </p:txBody>
      </p:sp>
      <p:pic>
        <p:nvPicPr>
          <p:cNvPr id="37" name="Imagen 36">
            <a:extLst>
              <a:ext uri="{FF2B5EF4-FFF2-40B4-BE49-F238E27FC236}">
                <a16:creationId xmlns:a16="http://schemas.microsoft.com/office/drawing/2014/main" id="{424E2ED9-F009-7BE3-4277-2916413432BF}"/>
              </a:ext>
            </a:extLst>
          </p:cNvPr>
          <p:cNvPicPr>
            <a:picLocks noChangeAspect="1"/>
          </p:cNvPicPr>
          <p:nvPr/>
        </p:nvPicPr>
        <p:blipFill>
          <a:blip r:embed="rId6"/>
          <a:stretch>
            <a:fillRect/>
          </a:stretch>
        </p:blipFill>
        <p:spPr>
          <a:xfrm>
            <a:off x="5261860" y="2080907"/>
            <a:ext cx="8553450" cy="942975"/>
          </a:xfrm>
          <a:prstGeom prst="rect">
            <a:avLst/>
          </a:prstGeom>
        </p:spPr>
      </p:pic>
      <p:pic>
        <p:nvPicPr>
          <p:cNvPr id="39" name="Imagen 38">
            <a:extLst>
              <a:ext uri="{FF2B5EF4-FFF2-40B4-BE49-F238E27FC236}">
                <a16:creationId xmlns:a16="http://schemas.microsoft.com/office/drawing/2014/main" id="{45B1829C-549A-4C5A-C5E4-694916C45F0F}"/>
              </a:ext>
            </a:extLst>
          </p:cNvPr>
          <p:cNvPicPr>
            <a:picLocks noChangeAspect="1"/>
          </p:cNvPicPr>
          <p:nvPr/>
        </p:nvPicPr>
        <p:blipFill>
          <a:blip r:embed="rId7"/>
          <a:stretch>
            <a:fillRect/>
          </a:stretch>
        </p:blipFill>
        <p:spPr>
          <a:xfrm>
            <a:off x="13881274" y="2059672"/>
            <a:ext cx="4048125" cy="866775"/>
          </a:xfrm>
          <a:prstGeom prst="rect">
            <a:avLst/>
          </a:prstGeom>
        </p:spPr>
      </p:pic>
      <p:sp>
        <p:nvSpPr>
          <p:cNvPr id="41" name="CuadroTexto 40">
            <a:extLst>
              <a:ext uri="{FF2B5EF4-FFF2-40B4-BE49-F238E27FC236}">
                <a16:creationId xmlns:a16="http://schemas.microsoft.com/office/drawing/2014/main" id="{BC4F0543-6C14-5D65-B67B-8BF95CDEDCFD}"/>
              </a:ext>
            </a:extLst>
          </p:cNvPr>
          <p:cNvSpPr txBox="1"/>
          <p:nvPr/>
        </p:nvSpPr>
        <p:spPr>
          <a:xfrm>
            <a:off x="5192227" y="3069386"/>
            <a:ext cx="12737172" cy="1200329"/>
          </a:xfrm>
          <a:prstGeom prst="rect">
            <a:avLst/>
          </a:prstGeom>
          <a:noFill/>
        </p:spPr>
        <p:txBody>
          <a:bodyPr wrap="square">
            <a:spAutoFit/>
          </a:bodyPr>
          <a:lstStyle/>
          <a:p>
            <a:r>
              <a:rPr lang="es-MX" b="1" dirty="0"/>
              <a:t>Elementos en línea. </a:t>
            </a:r>
          </a:p>
          <a:p>
            <a:r>
              <a:rPr lang="es-MX" dirty="0"/>
              <a:t>Los elementos en línea son aquellos elementos que diferencian la parte de un texto dado y le proporcionan una función particular. Estos elementos no comienzan con una nueva línea y toman el ancho según el requisito. Los elementos en línea se utilizan principalmente con otros elementos.</a:t>
            </a:r>
          </a:p>
        </p:txBody>
      </p:sp>
      <p:pic>
        <p:nvPicPr>
          <p:cNvPr id="47" name="Imagen 46">
            <a:extLst>
              <a:ext uri="{FF2B5EF4-FFF2-40B4-BE49-F238E27FC236}">
                <a16:creationId xmlns:a16="http://schemas.microsoft.com/office/drawing/2014/main" id="{4131DE84-97CD-B64B-4F2D-FA7B4FBC2595}"/>
              </a:ext>
            </a:extLst>
          </p:cNvPr>
          <p:cNvPicPr>
            <a:picLocks noChangeAspect="1"/>
          </p:cNvPicPr>
          <p:nvPr/>
        </p:nvPicPr>
        <p:blipFill>
          <a:blip r:embed="rId8"/>
          <a:stretch>
            <a:fillRect/>
          </a:stretch>
        </p:blipFill>
        <p:spPr>
          <a:xfrm>
            <a:off x="5294518" y="4626332"/>
            <a:ext cx="8553450" cy="828675"/>
          </a:xfrm>
          <a:prstGeom prst="rect">
            <a:avLst/>
          </a:prstGeom>
        </p:spPr>
      </p:pic>
      <p:sp>
        <p:nvSpPr>
          <p:cNvPr id="49" name="CuadroTexto 48">
            <a:extLst>
              <a:ext uri="{FF2B5EF4-FFF2-40B4-BE49-F238E27FC236}">
                <a16:creationId xmlns:a16="http://schemas.microsoft.com/office/drawing/2014/main" id="{AAEF7C8B-54B6-8EAD-522A-AA66D759EB2E}"/>
              </a:ext>
            </a:extLst>
          </p:cNvPr>
          <p:cNvSpPr txBox="1"/>
          <p:nvPr/>
        </p:nvSpPr>
        <p:spPr>
          <a:xfrm>
            <a:off x="5218020" y="4204399"/>
            <a:ext cx="9021534" cy="369332"/>
          </a:xfrm>
          <a:prstGeom prst="rect">
            <a:avLst/>
          </a:prstGeom>
          <a:noFill/>
        </p:spPr>
        <p:txBody>
          <a:bodyPr wrap="square">
            <a:spAutoFit/>
          </a:bodyPr>
          <a:lstStyle/>
          <a:p>
            <a:r>
              <a:rPr lang="es-MX" dirty="0"/>
              <a:t>Los siguientes son algunos de los elementos en </a:t>
            </a:r>
            <a:r>
              <a:rPr lang="es-MX" dirty="0" err="1"/>
              <a:t>linea</a:t>
            </a:r>
            <a:r>
              <a:rPr lang="es-MX" dirty="0"/>
              <a:t> en HTML: </a:t>
            </a:r>
          </a:p>
        </p:txBody>
      </p:sp>
      <p:pic>
        <p:nvPicPr>
          <p:cNvPr id="51" name="Imagen 50">
            <a:extLst>
              <a:ext uri="{FF2B5EF4-FFF2-40B4-BE49-F238E27FC236}">
                <a16:creationId xmlns:a16="http://schemas.microsoft.com/office/drawing/2014/main" id="{D9BBB807-78E6-4C91-668D-114DE8F826C2}"/>
              </a:ext>
            </a:extLst>
          </p:cNvPr>
          <p:cNvPicPr>
            <a:picLocks noChangeAspect="1"/>
          </p:cNvPicPr>
          <p:nvPr/>
        </p:nvPicPr>
        <p:blipFill>
          <a:blip r:embed="rId9"/>
          <a:stretch>
            <a:fillRect/>
          </a:stretch>
        </p:blipFill>
        <p:spPr>
          <a:xfrm>
            <a:off x="5308667" y="5538535"/>
            <a:ext cx="4486275" cy="838200"/>
          </a:xfrm>
          <a:prstGeom prst="rect">
            <a:avLst/>
          </a:prstGeom>
        </p:spPr>
      </p:pic>
      <p:cxnSp>
        <p:nvCxnSpPr>
          <p:cNvPr id="52" name="Conector recto 51">
            <a:extLst>
              <a:ext uri="{FF2B5EF4-FFF2-40B4-BE49-F238E27FC236}">
                <a16:creationId xmlns:a16="http://schemas.microsoft.com/office/drawing/2014/main" id="{7C51C0CE-767E-139F-8508-3485DFB0DEC8}"/>
              </a:ext>
            </a:extLst>
          </p:cNvPr>
          <p:cNvCxnSpPr>
            <a:cxnSpLocks/>
          </p:cNvCxnSpPr>
          <p:nvPr/>
        </p:nvCxnSpPr>
        <p:spPr>
          <a:xfrm>
            <a:off x="5166717" y="3100915"/>
            <a:ext cx="12748820" cy="0"/>
          </a:xfrm>
          <a:prstGeom prst="line">
            <a:avLst/>
          </a:prstGeom>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17482265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369264" y="2860418"/>
            <a:ext cx="6930021"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Estructura básica de un documento HTML</a:t>
            </a:r>
          </a:p>
        </p:txBody>
      </p:sp>
      <p:sp>
        <p:nvSpPr>
          <p:cNvPr id="10" name="CuadroTexto 9">
            <a:extLst>
              <a:ext uri="{FF2B5EF4-FFF2-40B4-BE49-F238E27FC236}">
                <a16:creationId xmlns:a16="http://schemas.microsoft.com/office/drawing/2014/main" id="{AF69E6FA-780B-88F2-9244-AC2A14B444B5}"/>
              </a:ext>
            </a:extLst>
          </p:cNvPr>
          <p:cNvSpPr txBox="1"/>
          <p:nvPr/>
        </p:nvSpPr>
        <p:spPr>
          <a:xfrm>
            <a:off x="1768734" y="76067"/>
            <a:ext cx="11872371" cy="923330"/>
          </a:xfrm>
          <a:prstGeom prst="rect">
            <a:avLst/>
          </a:prstGeom>
          <a:noFill/>
        </p:spPr>
        <p:txBody>
          <a:bodyPr wrap="square">
            <a:spAutoFit/>
          </a:bodyPr>
          <a:lstStyle/>
          <a:p>
            <a:r>
              <a:rPr lang="es-MX" dirty="0"/>
              <a:t>Un atributo en HTML son palabras especiales utilizadas dentro de la etiqueta de apertura, para controlar el comportamiento del elemento. Los atributos HTML brindan información adicional sobre el elemento. Cada atributo HTML tiene su nombre y valor: </a:t>
            </a:r>
          </a:p>
        </p:txBody>
      </p:sp>
      <p:pic>
        <p:nvPicPr>
          <p:cNvPr id="15" name="Imagen 14">
            <a:extLst>
              <a:ext uri="{FF2B5EF4-FFF2-40B4-BE49-F238E27FC236}">
                <a16:creationId xmlns:a16="http://schemas.microsoft.com/office/drawing/2014/main" id="{25DDA95C-D0AD-C0DF-437A-323C986E41B2}"/>
              </a:ext>
            </a:extLst>
          </p:cNvPr>
          <p:cNvPicPr>
            <a:picLocks noChangeAspect="1"/>
          </p:cNvPicPr>
          <p:nvPr/>
        </p:nvPicPr>
        <p:blipFill>
          <a:blip r:embed="rId5"/>
          <a:stretch>
            <a:fillRect/>
          </a:stretch>
        </p:blipFill>
        <p:spPr>
          <a:xfrm>
            <a:off x="1817019" y="1083110"/>
            <a:ext cx="6791325" cy="561975"/>
          </a:xfrm>
          <a:prstGeom prst="rect">
            <a:avLst/>
          </a:prstGeom>
        </p:spPr>
      </p:pic>
      <p:sp>
        <p:nvSpPr>
          <p:cNvPr id="17" name="CuadroTexto 16">
            <a:extLst>
              <a:ext uri="{FF2B5EF4-FFF2-40B4-BE49-F238E27FC236}">
                <a16:creationId xmlns:a16="http://schemas.microsoft.com/office/drawing/2014/main" id="{18A1BE2F-C204-A24C-8FEA-E94DA764620C}"/>
              </a:ext>
            </a:extLst>
          </p:cNvPr>
          <p:cNvSpPr txBox="1"/>
          <p:nvPr/>
        </p:nvSpPr>
        <p:spPr>
          <a:xfrm>
            <a:off x="6653078" y="2463117"/>
            <a:ext cx="3275701" cy="2308324"/>
          </a:xfrm>
          <a:prstGeom prst="rect">
            <a:avLst/>
          </a:prstGeom>
          <a:noFill/>
        </p:spPr>
        <p:txBody>
          <a:bodyPr wrap="square">
            <a:spAutoFit/>
          </a:bodyPr>
          <a:lstStyle/>
          <a:p>
            <a:r>
              <a:rPr lang="es-MX" dirty="0"/>
              <a:t>Algunos elementos no tienen etiqueta final ni contenido, estos elementos se denominan elementos vacíos o elementos de cierre automático. Veamos algunos atributos y cuál es su función. </a:t>
            </a:r>
          </a:p>
        </p:txBody>
      </p:sp>
      <p:pic>
        <p:nvPicPr>
          <p:cNvPr id="20" name="Imagen 19">
            <a:extLst>
              <a:ext uri="{FF2B5EF4-FFF2-40B4-BE49-F238E27FC236}">
                <a16:creationId xmlns:a16="http://schemas.microsoft.com/office/drawing/2014/main" id="{02615412-65BC-5845-529F-FD011EBD9026}"/>
              </a:ext>
            </a:extLst>
          </p:cNvPr>
          <p:cNvPicPr>
            <a:picLocks noChangeAspect="1"/>
          </p:cNvPicPr>
          <p:nvPr/>
        </p:nvPicPr>
        <p:blipFill>
          <a:blip r:embed="rId6"/>
          <a:stretch>
            <a:fillRect/>
          </a:stretch>
        </p:blipFill>
        <p:spPr>
          <a:xfrm>
            <a:off x="1817019" y="2557922"/>
            <a:ext cx="4619625" cy="3706738"/>
          </a:xfrm>
          <a:prstGeom prst="rect">
            <a:avLst/>
          </a:prstGeom>
        </p:spPr>
      </p:pic>
      <p:pic>
        <p:nvPicPr>
          <p:cNvPr id="25" name="Imagen 24">
            <a:extLst>
              <a:ext uri="{FF2B5EF4-FFF2-40B4-BE49-F238E27FC236}">
                <a16:creationId xmlns:a16="http://schemas.microsoft.com/office/drawing/2014/main" id="{1822DFFB-CE3C-CA37-CD1F-23B87B07A5AA}"/>
              </a:ext>
            </a:extLst>
          </p:cNvPr>
          <p:cNvPicPr>
            <a:picLocks noChangeAspect="1"/>
          </p:cNvPicPr>
          <p:nvPr/>
        </p:nvPicPr>
        <p:blipFill>
          <a:blip r:embed="rId7"/>
          <a:stretch>
            <a:fillRect/>
          </a:stretch>
        </p:blipFill>
        <p:spPr>
          <a:xfrm>
            <a:off x="10799310" y="1244397"/>
            <a:ext cx="6765418" cy="3143691"/>
          </a:xfrm>
          <a:prstGeom prst="rect">
            <a:avLst/>
          </a:prstGeom>
        </p:spPr>
      </p:pic>
      <p:cxnSp>
        <p:nvCxnSpPr>
          <p:cNvPr id="27" name="Conector recto 26">
            <a:extLst>
              <a:ext uri="{FF2B5EF4-FFF2-40B4-BE49-F238E27FC236}">
                <a16:creationId xmlns:a16="http://schemas.microsoft.com/office/drawing/2014/main" id="{B8048D1E-E8B2-816E-3398-2DB7D069CB76}"/>
              </a:ext>
            </a:extLst>
          </p:cNvPr>
          <p:cNvCxnSpPr>
            <a:cxnSpLocks/>
          </p:cNvCxnSpPr>
          <p:nvPr/>
        </p:nvCxnSpPr>
        <p:spPr>
          <a:xfrm flipH="1">
            <a:off x="10179300" y="1594333"/>
            <a:ext cx="25907" cy="4010646"/>
          </a:xfrm>
          <a:prstGeom prst="line">
            <a:avLst/>
          </a:prstGeom>
        </p:spPr>
        <p:style>
          <a:lnRef idx="2">
            <a:schemeClr val="accent6"/>
          </a:lnRef>
          <a:fillRef idx="0">
            <a:schemeClr val="accent6"/>
          </a:fillRef>
          <a:effectRef idx="1">
            <a:schemeClr val="accent6"/>
          </a:effectRef>
          <a:fontRef idx="minor">
            <a:schemeClr val="tx1"/>
          </a:fontRef>
        </p:style>
      </p:cxnSp>
      <p:pic>
        <p:nvPicPr>
          <p:cNvPr id="34" name="Imagen 33">
            <a:extLst>
              <a:ext uri="{FF2B5EF4-FFF2-40B4-BE49-F238E27FC236}">
                <a16:creationId xmlns:a16="http://schemas.microsoft.com/office/drawing/2014/main" id="{11010037-5272-25D9-09E0-3B13D6BCC668}"/>
              </a:ext>
            </a:extLst>
          </p:cNvPr>
          <p:cNvPicPr>
            <a:picLocks noChangeAspect="1"/>
          </p:cNvPicPr>
          <p:nvPr/>
        </p:nvPicPr>
        <p:blipFill>
          <a:blip r:embed="rId8"/>
          <a:stretch>
            <a:fillRect/>
          </a:stretch>
        </p:blipFill>
        <p:spPr>
          <a:xfrm>
            <a:off x="10799309" y="4442522"/>
            <a:ext cx="6791325" cy="1874856"/>
          </a:xfrm>
          <a:prstGeom prst="rect">
            <a:avLst/>
          </a:prstGeom>
        </p:spPr>
      </p:pic>
      <p:sp>
        <p:nvSpPr>
          <p:cNvPr id="36" name="Marcador de número de diapositiva 35">
            <a:extLst>
              <a:ext uri="{FF2B5EF4-FFF2-40B4-BE49-F238E27FC236}">
                <a16:creationId xmlns:a16="http://schemas.microsoft.com/office/drawing/2014/main" id="{E2BEC19E-0FDC-2BDB-8E87-8A9C161D55C6}"/>
              </a:ext>
            </a:extLst>
          </p:cNvPr>
          <p:cNvSpPr>
            <a:spLocks noGrp="1"/>
          </p:cNvSpPr>
          <p:nvPr>
            <p:ph type="sldNum" sz="quarter" idx="12"/>
          </p:nvPr>
        </p:nvSpPr>
        <p:spPr/>
        <p:txBody>
          <a:bodyPr/>
          <a:lstStyle/>
          <a:p>
            <a:fld id="{FE569E57-A1D0-47AE-A3E4-85DA6C503064}" type="slidenum">
              <a:rPr lang="es-MX" smtClean="0"/>
              <a:t>16</a:t>
            </a:fld>
            <a:endParaRPr lang="es-MX"/>
          </a:p>
        </p:txBody>
      </p:sp>
    </p:spTree>
    <p:extLst>
      <p:ext uri="{BB962C8B-B14F-4D97-AF65-F5344CB8AC3E}">
        <p14:creationId xmlns:p14="http://schemas.microsoft.com/office/powerpoint/2010/main" val="8085987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369264" y="2860418"/>
            <a:ext cx="6930021"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Estructura básica de un documento HTML</a:t>
            </a:r>
          </a:p>
        </p:txBody>
      </p:sp>
      <p:sp>
        <p:nvSpPr>
          <p:cNvPr id="13" name="CuadroTexto 12">
            <a:extLst>
              <a:ext uri="{FF2B5EF4-FFF2-40B4-BE49-F238E27FC236}">
                <a16:creationId xmlns:a16="http://schemas.microsoft.com/office/drawing/2014/main" id="{F66349D9-4672-C8DC-1167-F5DA85EED911}"/>
              </a:ext>
            </a:extLst>
          </p:cNvPr>
          <p:cNvSpPr txBox="1"/>
          <p:nvPr/>
        </p:nvSpPr>
        <p:spPr>
          <a:xfrm>
            <a:off x="1700337" y="269293"/>
            <a:ext cx="14252677" cy="923330"/>
          </a:xfrm>
          <a:prstGeom prst="rect">
            <a:avLst/>
          </a:prstGeom>
          <a:noFill/>
        </p:spPr>
        <p:txBody>
          <a:bodyPr wrap="square">
            <a:spAutoFit/>
          </a:bodyPr>
          <a:lstStyle/>
          <a:p>
            <a:r>
              <a:rPr lang="es-MX" dirty="0"/>
              <a:t>Los atributos globales en HTML son aquellos atributos que son comunes para todos los elementos de HTML. </a:t>
            </a:r>
          </a:p>
          <a:p>
            <a:r>
              <a:rPr lang="es-MX" dirty="0"/>
              <a:t>Los atributos globales se pueden usar con todos los elementos, aunque es posible que no tengan ningún </a:t>
            </a:r>
          </a:p>
          <a:p>
            <a:r>
              <a:rPr lang="es-MX" dirty="0"/>
              <a:t>efecto en algunos elementos. A continuación se muestra la lista completa de atributos globales con su descripción:</a:t>
            </a:r>
          </a:p>
        </p:txBody>
      </p:sp>
      <p:pic>
        <p:nvPicPr>
          <p:cNvPr id="16" name="Imagen 15">
            <a:extLst>
              <a:ext uri="{FF2B5EF4-FFF2-40B4-BE49-F238E27FC236}">
                <a16:creationId xmlns:a16="http://schemas.microsoft.com/office/drawing/2014/main" id="{9F728B51-B086-A287-F276-71B062EDA1CA}"/>
              </a:ext>
            </a:extLst>
          </p:cNvPr>
          <p:cNvPicPr>
            <a:picLocks noChangeAspect="1"/>
          </p:cNvPicPr>
          <p:nvPr/>
        </p:nvPicPr>
        <p:blipFill>
          <a:blip r:embed="rId5"/>
          <a:stretch>
            <a:fillRect/>
          </a:stretch>
        </p:blipFill>
        <p:spPr>
          <a:xfrm>
            <a:off x="1768735" y="1212878"/>
            <a:ext cx="7024310" cy="386659"/>
          </a:xfrm>
          <a:prstGeom prst="rect">
            <a:avLst/>
          </a:prstGeom>
          <a:ln w="19050">
            <a:solidFill>
              <a:schemeClr val="bg1"/>
            </a:solidFill>
          </a:ln>
        </p:spPr>
      </p:pic>
      <p:pic>
        <p:nvPicPr>
          <p:cNvPr id="24" name="Imagen 23">
            <a:extLst>
              <a:ext uri="{FF2B5EF4-FFF2-40B4-BE49-F238E27FC236}">
                <a16:creationId xmlns:a16="http://schemas.microsoft.com/office/drawing/2014/main" id="{666567E4-DEEE-C5C6-64DE-DE6DA2184B44}"/>
              </a:ext>
            </a:extLst>
          </p:cNvPr>
          <p:cNvPicPr>
            <a:picLocks noChangeAspect="1"/>
          </p:cNvPicPr>
          <p:nvPr/>
        </p:nvPicPr>
        <p:blipFill>
          <a:blip r:embed="rId6"/>
          <a:stretch>
            <a:fillRect/>
          </a:stretch>
        </p:blipFill>
        <p:spPr>
          <a:xfrm>
            <a:off x="1768735" y="1762864"/>
            <a:ext cx="7032365" cy="2497174"/>
          </a:xfrm>
          <a:prstGeom prst="rect">
            <a:avLst/>
          </a:prstGeom>
          <a:ln w="28575">
            <a:solidFill>
              <a:schemeClr val="bg1"/>
            </a:solidFill>
          </a:ln>
        </p:spPr>
      </p:pic>
      <p:pic>
        <p:nvPicPr>
          <p:cNvPr id="30" name="Imagen 29">
            <a:extLst>
              <a:ext uri="{FF2B5EF4-FFF2-40B4-BE49-F238E27FC236}">
                <a16:creationId xmlns:a16="http://schemas.microsoft.com/office/drawing/2014/main" id="{4750EFD1-E0FB-AF7E-A70B-FB3F4E24B15B}"/>
              </a:ext>
            </a:extLst>
          </p:cNvPr>
          <p:cNvPicPr>
            <a:picLocks noChangeAspect="1"/>
          </p:cNvPicPr>
          <p:nvPr/>
        </p:nvPicPr>
        <p:blipFill>
          <a:blip r:embed="rId5"/>
          <a:stretch>
            <a:fillRect/>
          </a:stretch>
        </p:blipFill>
        <p:spPr>
          <a:xfrm>
            <a:off x="9278751" y="1198230"/>
            <a:ext cx="7024310" cy="386659"/>
          </a:xfrm>
          <a:prstGeom prst="rect">
            <a:avLst/>
          </a:prstGeom>
          <a:ln w="19050">
            <a:solidFill>
              <a:schemeClr val="bg1"/>
            </a:solidFill>
          </a:ln>
        </p:spPr>
      </p:pic>
      <p:pic>
        <p:nvPicPr>
          <p:cNvPr id="32" name="Imagen 31">
            <a:extLst>
              <a:ext uri="{FF2B5EF4-FFF2-40B4-BE49-F238E27FC236}">
                <a16:creationId xmlns:a16="http://schemas.microsoft.com/office/drawing/2014/main" id="{26AC2275-1CB3-570D-DC83-3C2EE387F65D}"/>
              </a:ext>
            </a:extLst>
          </p:cNvPr>
          <p:cNvPicPr>
            <a:picLocks noChangeAspect="1"/>
          </p:cNvPicPr>
          <p:nvPr/>
        </p:nvPicPr>
        <p:blipFill rotWithShape="1">
          <a:blip r:embed="rId7"/>
          <a:srcRect b="46819"/>
          <a:stretch/>
        </p:blipFill>
        <p:spPr>
          <a:xfrm>
            <a:off x="1752199" y="4358050"/>
            <a:ext cx="7081559" cy="1544388"/>
          </a:xfrm>
          <a:prstGeom prst="rect">
            <a:avLst/>
          </a:prstGeom>
          <a:ln w="28575">
            <a:solidFill>
              <a:schemeClr val="bg1"/>
            </a:solidFill>
          </a:ln>
        </p:spPr>
      </p:pic>
      <p:pic>
        <p:nvPicPr>
          <p:cNvPr id="38" name="Imagen 37">
            <a:extLst>
              <a:ext uri="{FF2B5EF4-FFF2-40B4-BE49-F238E27FC236}">
                <a16:creationId xmlns:a16="http://schemas.microsoft.com/office/drawing/2014/main" id="{83FB2FE8-F26F-0806-072B-2D6E65B0608A}"/>
              </a:ext>
            </a:extLst>
          </p:cNvPr>
          <p:cNvPicPr>
            <a:picLocks noChangeAspect="1"/>
          </p:cNvPicPr>
          <p:nvPr/>
        </p:nvPicPr>
        <p:blipFill>
          <a:blip r:embed="rId8"/>
          <a:stretch>
            <a:fillRect/>
          </a:stretch>
        </p:blipFill>
        <p:spPr>
          <a:xfrm>
            <a:off x="9270695" y="1693954"/>
            <a:ext cx="7032365" cy="4571849"/>
          </a:xfrm>
          <a:prstGeom prst="rect">
            <a:avLst/>
          </a:prstGeom>
          <a:ln w="28575">
            <a:solidFill>
              <a:schemeClr val="bg1"/>
            </a:solidFill>
          </a:ln>
        </p:spPr>
      </p:pic>
      <p:sp>
        <p:nvSpPr>
          <p:cNvPr id="39" name="Marcador de número de diapositiva 38">
            <a:extLst>
              <a:ext uri="{FF2B5EF4-FFF2-40B4-BE49-F238E27FC236}">
                <a16:creationId xmlns:a16="http://schemas.microsoft.com/office/drawing/2014/main" id="{088C91CB-4968-AEAB-1990-E9F2F19D85C9}"/>
              </a:ext>
            </a:extLst>
          </p:cNvPr>
          <p:cNvSpPr>
            <a:spLocks noGrp="1"/>
          </p:cNvSpPr>
          <p:nvPr>
            <p:ph type="sldNum" sz="quarter" idx="12"/>
          </p:nvPr>
        </p:nvSpPr>
        <p:spPr/>
        <p:txBody>
          <a:bodyPr/>
          <a:lstStyle/>
          <a:p>
            <a:fld id="{FE569E57-A1D0-47AE-A3E4-85DA6C503064}" type="slidenum">
              <a:rPr lang="es-MX" smtClean="0"/>
              <a:t>17</a:t>
            </a:fld>
            <a:endParaRPr lang="es-MX"/>
          </a:p>
        </p:txBody>
      </p:sp>
    </p:spTree>
    <p:extLst>
      <p:ext uri="{BB962C8B-B14F-4D97-AF65-F5344CB8AC3E}">
        <p14:creationId xmlns:p14="http://schemas.microsoft.com/office/powerpoint/2010/main" val="14016224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369264" y="2860418"/>
            <a:ext cx="6930021"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Estructura básica de un documento HTML</a:t>
            </a:r>
          </a:p>
        </p:txBody>
      </p:sp>
      <p:sp>
        <p:nvSpPr>
          <p:cNvPr id="4" name="CuadroTexto 3">
            <a:extLst>
              <a:ext uri="{FF2B5EF4-FFF2-40B4-BE49-F238E27FC236}">
                <a16:creationId xmlns:a16="http://schemas.microsoft.com/office/drawing/2014/main" id="{DBB1C20C-11E9-8B01-D479-210EA94C5ECA}"/>
              </a:ext>
            </a:extLst>
          </p:cNvPr>
          <p:cNvSpPr txBox="1"/>
          <p:nvPr/>
        </p:nvSpPr>
        <p:spPr>
          <a:xfrm>
            <a:off x="1733317" y="269293"/>
            <a:ext cx="12061522" cy="2031325"/>
          </a:xfrm>
          <a:prstGeom prst="rect">
            <a:avLst/>
          </a:prstGeom>
          <a:noFill/>
        </p:spPr>
        <p:txBody>
          <a:bodyPr wrap="square">
            <a:spAutoFit/>
          </a:bodyPr>
          <a:lstStyle/>
          <a:p>
            <a:r>
              <a:rPr lang="es-MX" b="1" dirty="0"/>
              <a:t>Semántica…</a:t>
            </a:r>
          </a:p>
          <a:p>
            <a:r>
              <a:rPr lang="es-MX" dirty="0"/>
              <a:t>En 2004, Ian </a:t>
            </a:r>
            <a:r>
              <a:rPr lang="es-MX" dirty="0" err="1"/>
              <a:t>Hickson</a:t>
            </a:r>
            <a:r>
              <a:rPr lang="es-MX" dirty="0"/>
              <a:t>, el autor de la especificación de HTML5, analizó 1.000.000.000 de páginas web utilizando el motor de Google, intentando identificar la manera en la que la web real estaba construida. Uno de los resultados de este análisis, fue la publicación de una lista con los nombres de clases más utilizados. Este estudio revela que los desarrolladores utilizan clases o </a:t>
            </a:r>
            <a:r>
              <a:rPr lang="es-MX" dirty="0" err="1"/>
              <a:t>IDs</a:t>
            </a:r>
            <a:r>
              <a:rPr lang="es-MX" dirty="0"/>
              <a:t> comunes para estructurar los documentos. Esto llevó a considerar que quizás fuese una buena idea crear etiquetas concretas para reflejar estas estructuras: </a:t>
            </a:r>
            <a:r>
              <a:rPr lang="es-MX" b="1" dirty="0"/>
              <a:t>la web semántica. </a:t>
            </a:r>
          </a:p>
        </p:txBody>
      </p:sp>
      <p:sp>
        <p:nvSpPr>
          <p:cNvPr id="11" name="CuadroTexto 10">
            <a:extLst>
              <a:ext uri="{FF2B5EF4-FFF2-40B4-BE49-F238E27FC236}">
                <a16:creationId xmlns:a16="http://schemas.microsoft.com/office/drawing/2014/main" id="{444DAA26-6A74-B9EA-E28C-B1DD80CAAF32}"/>
              </a:ext>
            </a:extLst>
          </p:cNvPr>
          <p:cNvSpPr txBox="1"/>
          <p:nvPr/>
        </p:nvSpPr>
        <p:spPr>
          <a:xfrm>
            <a:off x="1768735" y="2395148"/>
            <a:ext cx="15708104" cy="646331"/>
          </a:xfrm>
          <a:prstGeom prst="rect">
            <a:avLst/>
          </a:prstGeom>
          <a:noFill/>
        </p:spPr>
        <p:txBody>
          <a:bodyPr wrap="square">
            <a:spAutoFit/>
          </a:bodyPr>
          <a:lstStyle/>
          <a:p>
            <a:r>
              <a:rPr lang="es-MX" dirty="0"/>
              <a:t>En cualquier idioma, es esencial comprender el significado de las palabras durante la comunicación. Y si se trata de una comunicación informática, se vuelve aún más crítica. HTML5 proporciona elementos semánticos que facilitan la comprensión del código.</a:t>
            </a:r>
          </a:p>
        </p:txBody>
      </p:sp>
      <p:sp>
        <p:nvSpPr>
          <p:cNvPr id="15" name="CuadroTexto 14">
            <a:extLst>
              <a:ext uri="{FF2B5EF4-FFF2-40B4-BE49-F238E27FC236}">
                <a16:creationId xmlns:a16="http://schemas.microsoft.com/office/drawing/2014/main" id="{3C367EC3-9605-8B3B-B84A-33BCFECA7035}"/>
              </a:ext>
            </a:extLst>
          </p:cNvPr>
          <p:cNvSpPr txBox="1"/>
          <p:nvPr/>
        </p:nvSpPr>
        <p:spPr>
          <a:xfrm>
            <a:off x="1768734" y="3021116"/>
            <a:ext cx="15740773" cy="923330"/>
          </a:xfrm>
          <a:prstGeom prst="rect">
            <a:avLst/>
          </a:prstGeom>
          <a:noFill/>
        </p:spPr>
        <p:txBody>
          <a:bodyPr wrap="square">
            <a:spAutoFit/>
          </a:bodyPr>
          <a:lstStyle/>
          <a:p>
            <a:r>
              <a:rPr lang="es-MX" dirty="0"/>
              <a:t>En este sentido, </a:t>
            </a:r>
            <a:r>
              <a:rPr lang="es-MX" b="1" dirty="0"/>
              <a:t>la semántica </a:t>
            </a:r>
            <a:r>
              <a:rPr lang="es-MX" dirty="0"/>
              <a:t>define el significado de palabras y frases, es decir, tener elementos semánticos es equivalente a tener </a:t>
            </a:r>
            <a:r>
              <a:rPr lang="es-MX" b="1" dirty="0"/>
              <a:t>elementos con significado</a:t>
            </a:r>
            <a:r>
              <a:rPr lang="es-MX" dirty="0"/>
              <a:t>. Los elementos semánticos tienen un significado simple y claro tanto para el navegador como para el desarrollador exceptuando elementos como por ejemplo: &lt;</a:t>
            </a:r>
            <a:r>
              <a:rPr lang="es-MX" dirty="0" err="1"/>
              <a:t>span</a:t>
            </a:r>
            <a:r>
              <a:rPr lang="es-MX" dirty="0"/>
              <a:t>&gt;. </a:t>
            </a:r>
          </a:p>
        </p:txBody>
      </p:sp>
      <p:sp>
        <p:nvSpPr>
          <p:cNvPr id="19" name="CuadroTexto 18">
            <a:extLst>
              <a:ext uri="{FF2B5EF4-FFF2-40B4-BE49-F238E27FC236}">
                <a16:creationId xmlns:a16="http://schemas.microsoft.com/office/drawing/2014/main" id="{0F4ACF7F-2AE3-8FB6-D8F8-84DE43C5C1BB}"/>
              </a:ext>
            </a:extLst>
          </p:cNvPr>
          <p:cNvSpPr txBox="1"/>
          <p:nvPr/>
        </p:nvSpPr>
        <p:spPr>
          <a:xfrm>
            <a:off x="1768734" y="3944450"/>
            <a:ext cx="15996751" cy="923330"/>
          </a:xfrm>
          <a:prstGeom prst="rect">
            <a:avLst/>
          </a:prstGeom>
          <a:noFill/>
        </p:spPr>
        <p:txBody>
          <a:bodyPr wrap="square">
            <a:spAutoFit/>
          </a:bodyPr>
          <a:lstStyle/>
          <a:p>
            <a:r>
              <a:rPr lang="es-MX" dirty="0"/>
              <a:t>¿Por qué usar elementos semánticos? En primer lugar, porque es mucho más fácil de leer. Esta es probablemente la primera cosa que notará al mirar el primer bloque de código usando elementos semánticos. Como programador podría estar leyendo cientos o miles de líneas de código. Cuanto más fácil sea leer y comprender ese código, más fácil será su trabajo</a:t>
            </a:r>
          </a:p>
        </p:txBody>
      </p:sp>
      <p:sp>
        <p:nvSpPr>
          <p:cNvPr id="25" name="CuadroTexto 24">
            <a:extLst>
              <a:ext uri="{FF2B5EF4-FFF2-40B4-BE49-F238E27FC236}">
                <a16:creationId xmlns:a16="http://schemas.microsoft.com/office/drawing/2014/main" id="{CA71EC74-5D86-3E57-6AC2-CD134446CFD7}"/>
              </a:ext>
            </a:extLst>
          </p:cNvPr>
          <p:cNvSpPr txBox="1"/>
          <p:nvPr/>
        </p:nvSpPr>
        <p:spPr>
          <a:xfrm>
            <a:off x="1755844" y="4917431"/>
            <a:ext cx="15996750" cy="923330"/>
          </a:xfrm>
          <a:prstGeom prst="rect">
            <a:avLst/>
          </a:prstGeom>
          <a:noFill/>
        </p:spPr>
        <p:txBody>
          <a:bodyPr wrap="square">
            <a:spAutoFit/>
          </a:bodyPr>
          <a:lstStyle/>
          <a:p>
            <a:r>
              <a:rPr lang="es-MX" dirty="0"/>
              <a:t>Tiene mayor accesibilidad. No serás el único que encuentre los elementos semánticos más fáciles de entender. Los motores de búsqueda y las tecnologías de asistencia (como lectores de pantalla para usuarios con discapacidad visual) también podrán comprender mejor el contexto y el contenido de tu sitio web, lo que significa una mejor experiencia para los usuarios. </a:t>
            </a:r>
          </a:p>
        </p:txBody>
      </p:sp>
      <p:sp>
        <p:nvSpPr>
          <p:cNvPr id="26" name="Marcador de número de diapositiva 25">
            <a:extLst>
              <a:ext uri="{FF2B5EF4-FFF2-40B4-BE49-F238E27FC236}">
                <a16:creationId xmlns:a16="http://schemas.microsoft.com/office/drawing/2014/main" id="{1D516AD3-3085-3A75-68AF-3EDA2A0471F6}"/>
              </a:ext>
            </a:extLst>
          </p:cNvPr>
          <p:cNvSpPr>
            <a:spLocks noGrp="1"/>
          </p:cNvSpPr>
          <p:nvPr>
            <p:ph type="sldNum" sz="quarter" idx="12"/>
          </p:nvPr>
        </p:nvSpPr>
        <p:spPr/>
        <p:txBody>
          <a:bodyPr/>
          <a:lstStyle/>
          <a:p>
            <a:fld id="{FE569E57-A1D0-47AE-A3E4-85DA6C503064}" type="slidenum">
              <a:rPr lang="es-MX" smtClean="0"/>
              <a:t>18</a:t>
            </a:fld>
            <a:endParaRPr lang="es-MX"/>
          </a:p>
        </p:txBody>
      </p:sp>
    </p:spTree>
    <p:extLst>
      <p:ext uri="{BB962C8B-B14F-4D97-AF65-F5344CB8AC3E}">
        <p14:creationId xmlns:p14="http://schemas.microsoft.com/office/powerpoint/2010/main" val="10925855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369264" y="2860418"/>
            <a:ext cx="6930021"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Estructura básica de un documento HTML</a:t>
            </a:r>
          </a:p>
        </p:txBody>
      </p:sp>
      <p:sp>
        <p:nvSpPr>
          <p:cNvPr id="10" name="CuadroTexto 9">
            <a:extLst>
              <a:ext uri="{FF2B5EF4-FFF2-40B4-BE49-F238E27FC236}">
                <a16:creationId xmlns:a16="http://schemas.microsoft.com/office/drawing/2014/main" id="{850E41C0-362F-AFB8-E180-69180C3BA501}"/>
              </a:ext>
            </a:extLst>
          </p:cNvPr>
          <p:cNvSpPr txBox="1"/>
          <p:nvPr/>
        </p:nvSpPr>
        <p:spPr>
          <a:xfrm>
            <a:off x="1957491" y="428017"/>
            <a:ext cx="14403738" cy="2585323"/>
          </a:xfrm>
          <a:prstGeom prst="rect">
            <a:avLst/>
          </a:prstGeom>
          <a:noFill/>
        </p:spPr>
        <p:txBody>
          <a:bodyPr wrap="square">
            <a:spAutoFit/>
          </a:bodyPr>
          <a:lstStyle/>
          <a:p>
            <a:r>
              <a:rPr lang="es-MX" dirty="0"/>
              <a:t>En general, los elementos semánticos también conducen a un código más consistente. </a:t>
            </a:r>
          </a:p>
          <a:p>
            <a:endParaRPr lang="es-MX" dirty="0"/>
          </a:p>
          <a:p>
            <a:r>
              <a:rPr lang="es-MX" dirty="0"/>
              <a:t>HTML5 introduce elementos específicos para poder definir secciones del documento y también características que pretenden hacer de la semántica una capacidad importante para el lenguaje. </a:t>
            </a:r>
          </a:p>
          <a:p>
            <a:endParaRPr lang="es-MX" dirty="0"/>
          </a:p>
          <a:p>
            <a:r>
              <a:rPr lang="es-MX" dirty="0"/>
              <a:t>En lo que se refiere a la estructura del documento, en HTML4 estábamos acostumbrados a definir las partes del cuerpo mediante el uso de la etiqueta . El problema se planteaba en la imposibilidad de asignarles la semántica correspondiente a las diferentes partes. Por ejemplo, si bien podíamos aplicar una id con el valor </a:t>
            </a:r>
            <a:r>
              <a:rPr lang="es-MX" dirty="0" err="1"/>
              <a:t>nav</a:t>
            </a:r>
            <a:r>
              <a:rPr lang="es-MX" dirty="0"/>
              <a:t> o </a:t>
            </a:r>
            <a:r>
              <a:rPr lang="es-MX" dirty="0" err="1"/>
              <a:t>footer</a:t>
            </a:r>
            <a:r>
              <a:rPr lang="es-MX" dirty="0"/>
              <a:t> (barra de navegación y pie), esto no era más que el valor de un atributo y no le daba un significado semántico diferente al elemento. </a:t>
            </a:r>
          </a:p>
        </p:txBody>
      </p:sp>
      <p:sp>
        <p:nvSpPr>
          <p:cNvPr id="17" name="CuadroTexto 16">
            <a:extLst>
              <a:ext uri="{FF2B5EF4-FFF2-40B4-BE49-F238E27FC236}">
                <a16:creationId xmlns:a16="http://schemas.microsoft.com/office/drawing/2014/main" id="{D47AD49B-8FF4-660E-B06D-B7ED16BBA72A}"/>
              </a:ext>
            </a:extLst>
          </p:cNvPr>
          <p:cNvSpPr txBox="1"/>
          <p:nvPr/>
        </p:nvSpPr>
        <p:spPr>
          <a:xfrm>
            <a:off x="1957243" y="2995603"/>
            <a:ext cx="15204085" cy="1477328"/>
          </a:xfrm>
          <a:prstGeom prst="rect">
            <a:avLst/>
          </a:prstGeom>
          <a:noFill/>
        </p:spPr>
        <p:txBody>
          <a:bodyPr wrap="square">
            <a:spAutoFit/>
          </a:bodyPr>
          <a:lstStyle/>
          <a:p>
            <a:r>
              <a:rPr lang="es-MX" dirty="0"/>
              <a:t>A partir de HTML5 se definen etiquetas que nos permiten estructurar el cuerpo de una página con una semántica específica para cada elemento: </a:t>
            </a:r>
            <a:r>
              <a:rPr lang="es-MX" b="1" dirty="0"/>
              <a:t> &lt;</a:t>
            </a:r>
            <a:r>
              <a:rPr lang="es-MX" b="1" dirty="0" err="1"/>
              <a:t>header</a:t>
            </a:r>
            <a:r>
              <a:rPr lang="es-MX" b="1" dirty="0"/>
              <a:t>&gt; &lt;</a:t>
            </a:r>
            <a:r>
              <a:rPr lang="es-MX" b="1" dirty="0" err="1"/>
              <a:t>hgroup</a:t>
            </a:r>
            <a:r>
              <a:rPr lang="es-MX" b="1" dirty="0"/>
              <a:t>&gt; &lt;</a:t>
            </a:r>
            <a:r>
              <a:rPr lang="es-MX" b="1" dirty="0" err="1"/>
              <a:t>nav</a:t>
            </a:r>
            <a:r>
              <a:rPr lang="es-MX" b="1" dirty="0"/>
              <a:t>&gt; &lt;</a:t>
            </a:r>
            <a:r>
              <a:rPr lang="es-MX" b="1" dirty="0" err="1"/>
              <a:t>section</a:t>
            </a:r>
            <a:r>
              <a:rPr lang="es-MX" b="1" dirty="0"/>
              <a:t>&gt; &lt;</a:t>
            </a:r>
            <a:r>
              <a:rPr lang="es-MX" b="1" dirty="0" err="1"/>
              <a:t>article</a:t>
            </a:r>
            <a:r>
              <a:rPr lang="es-MX" b="1" dirty="0"/>
              <a:t>&gt; &lt;aside&gt; &lt;</a:t>
            </a:r>
            <a:r>
              <a:rPr lang="es-MX" b="1" dirty="0" err="1"/>
              <a:t>footer</a:t>
            </a:r>
            <a:r>
              <a:rPr lang="es-MX" b="1" dirty="0"/>
              <a:t>&gt; &lt;figure&gt; &lt;</a:t>
            </a:r>
            <a:r>
              <a:rPr lang="es-MX" b="1" dirty="0" err="1"/>
              <a:t>figcaption</a:t>
            </a:r>
            <a:r>
              <a:rPr lang="es-MX" b="1" dirty="0"/>
              <a:t>&gt; &lt;time&gt; &lt;</a:t>
            </a:r>
            <a:r>
              <a:rPr lang="es-MX" b="1" dirty="0" err="1"/>
              <a:t>details</a:t>
            </a:r>
            <a:r>
              <a:rPr lang="es-MX" b="1" dirty="0"/>
              <a:t>&gt;</a:t>
            </a:r>
          </a:p>
          <a:p>
            <a:r>
              <a:rPr lang="es-MX" b="1" dirty="0"/>
              <a:t>&lt;</a:t>
            </a:r>
            <a:r>
              <a:rPr lang="es-MX" b="1" dirty="0" err="1"/>
              <a:t>summary</a:t>
            </a:r>
            <a:r>
              <a:rPr lang="es-MX" b="1" dirty="0"/>
              <a:t>&gt; &lt;</a:t>
            </a:r>
            <a:r>
              <a:rPr lang="es-MX" b="1" dirty="0" err="1"/>
              <a:t>mark</a:t>
            </a:r>
            <a:r>
              <a:rPr lang="es-MX" b="1" dirty="0"/>
              <a:t>&gt;</a:t>
            </a:r>
            <a:r>
              <a:rPr lang="es-MX" dirty="0"/>
              <a:t> etiquetas que nos permiten definir una estructura semántica en nuestros documentos HTML y a la vez un código mucho más claro de leer, tanto para los desarrolladores como también para los agentes informáticos (robots de los buscadores,</a:t>
            </a:r>
          </a:p>
          <a:p>
            <a:r>
              <a:rPr lang="es-MX" dirty="0"/>
              <a:t>dispositivos electrónicos para facilitar las características de accesibilidad).</a:t>
            </a:r>
          </a:p>
        </p:txBody>
      </p:sp>
      <p:sp>
        <p:nvSpPr>
          <p:cNvPr id="24" name="CuadroTexto 23">
            <a:extLst>
              <a:ext uri="{FF2B5EF4-FFF2-40B4-BE49-F238E27FC236}">
                <a16:creationId xmlns:a16="http://schemas.microsoft.com/office/drawing/2014/main" id="{BBB84019-A022-E1A9-0506-9338A269999C}"/>
              </a:ext>
            </a:extLst>
          </p:cNvPr>
          <p:cNvSpPr txBox="1"/>
          <p:nvPr/>
        </p:nvSpPr>
        <p:spPr>
          <a:xfrm>
            <a:off x="1989912" y="4530009"/>
            <a:ext cx="15519596" cy="646331"/>
          </a:xfrm>
          <a:prstGeom prst="rect">
            <a:avLst/>
          </a:prstGeom>
          <a:noFill/>
        </p:spPr>
        <p:txBody>
          <a:bodyPr wrap="square">
            <a:spAutoFit/>
          </a:bodyPr>
          <a:lstStyle/>
          <a:p>
            <a:r>
              <a:rPr lang="es-MX" dirty="0"/>
              <a:t>Entre los atributos que soportan los elementos</a:t>
            </a:r>
            <a:r>
              <a:rPr lang="es-MX" b="1" dirty="0"/>
              <a:t> &lt;</a:t>
            </a:r>
            <a:r>
              <a:rPr lang="es-MX" b="1" dirty="0" err="1"/>
              <a:t>header</a:t>
            </a:r>
            <a:r>
              <a:rPr lang="es-MX" b="1" dirty="0"/>
              <a:t>&gt;, &lt;</a:t>
            </a:r>
            <a:r>
              <a:rPr lang="es-MX" b="1" dirty="0" err="1"/>
              <a:t>hgroup</a:t>
            </a:r>
            <a:r>
              <a:rPr lang="es-MX" b="1" dirty="0"/>
              <a:t>&gt;, &lt;</a:t>
            </a:r>
            <a:r>
              <a:rPr lang="es-MX" b="1" dirty="0" err="1"/>
              <a:t>nav</a:t>
            </a:r>
            <a:r>
              <a:rPr lang="es-MX" b="1" dirty="0"/>
              <a:t>&gt;, &lt;</a:t>
            </a:r>
            <a:r>
              <a:rPr lang="es-MX" b="1" dirty="0" err="1"/>
              <a:t>section</a:t>
            </a:r>
            <a:r>
              <a:rPr lang="es-MX" b="1" dirty="0"/>
              <a:t>&gt;, &lt;</a:t>
            </a:r>
            <a:r>
              <a:rPr lang="es-MX" b="1" dirty="0" err="1"/>
              <a:t>article</a:t>
            </a:r>
            <a:r>
              <a:rPr lang="es-MX" b="1" dirty="0"/>
              <a:t>&gt;, &lt;</a:t>
            </a:r>
            <a:r>
              <a:rPr lang="es-MX" b="1" dirty="0" err="1"/>
              <a:t>footer</a:t>
            </a:r>
            <a:r>
              <a:rPr lang="es-MX" b="1" dirty="0"/>
              <a:t>&gt;, &lt;figure&gt; y &lt;</a:t>
            </a:r>
            <a:r>
              <a:rPr lang="es-MX" b="1" dirty="0" err="1"/>
              <a:t>figcaption</a:t>
            </a:r>
            <a:r>
              <a:rPr lang="es-MX" b="1" dirty="0"/>
              <a:t>&gt;</a:t>
            </a:r>
            <a:r>
              <a:rPr lang="es-MX" dirty="0"/>
              <a:t>, encontramos algunos que se heredan de la versión 4 de HTML: </a:t>
            </a:r>
            <a:r>
              <a:rPr lang="es-MX" b="1" dirty="0" err="1"/>
              <a:t>accesskey</a:t>
            </a:r>
            <a:r>
              <a:rPr lang="es-MX" b="1" dirty="0"/>
              <a:t>, </a:t>
            </a:r>
            <a:r>
              <a:rPr lang="es-MX" b="1" dirty="0" err="1"/>
              <a:t>class</a:t>
            </a:r>
            <a:r>
              <a:rPr lang="es-MX" b="1" dirty="0"/>
              <a:t>, </a:t>
            </a:r>
            <a:r>
              <a:rPr lang="es-MX" b="1" dirty="0" err="1"/>
              <a:t>dir</a:t>
            </a:r>
            <a:r>
              <a:rPr lang="es-MX" b="1" dirty="0"/>
              <a:t>, id, </a:t>
            </a:r>
            <a:r>
              <a:rPr lang="es-MX" b="1" dirty="0" err="1"/>
              <a:t>lang</a:t>
            </a:r>
            <a:r>
              <a:rPr lang="es-MX" b="1" dirty="0"/>
              <a:t>, </a:t>
            </a:r>
            <a:r>
              <a:rPr lang="es-MX" b="1" dirty="0" err="1"/>
              <a:t>style</a:t>
            </a:r>
            <a:r>
              <a:rPr lang="es-MX" b="1" dirty="0"/>
              <a:t>, </a:t>
            </a:r>
            <a:r>
              <a:rPr lang="es-MX" b="1" dirty="0" err="1"/>
              <a:t>tabindex</a:t>
            </a:r>
            <a:r>
              <a:rPr lang="es-MX" b="1" dirty="0"/>
              <a:t> y </a:t>
            </a:r>
            <a:r>
              <a:rPr lang="es-MX" b="1" dirty="0" err="1"/>
              <a:t>title</a:t>
            </a:r>
            <a:r>
              <a:rPr lang="es-MX" b="1" dirty="0"/>
              <a:t>.</a:t>
            </a:r>
          </a:p>
        </p:txBody>
      </p:sp>
      <p:sp>
        <p:nvSpPr>
          <p:cNvPr id="26" name="Marcador de número de diapositiva 25">
            <a:extLst>
              <a:ext uri="{FF2B5EF4-FFF2-40B4-BE49-F238E27FC236}">
                <a16:creationId xmlns:a16="http://schemas.microsoft.com/office/drawing/2014/main" id="{B88A8B27-80B4-C1FE-83AC-CC734DD6B264}"/>
              </a:ext>
            </a:extLst>
          </p:cNvPr>
          <p:cNvSpPr>
            <a:spLocks noGrp="1"/>
          </p:cNvSpPr>
          <p:nvPr>
            <p:ph type="sldNum" sz="quarter" idx="12"/>
          </p:nvPr>
        </p:nvSpPr>
        <p:spPr/>
        <p:txBody>
          <a:bodyPr/>
          <a:lstStyle/>
          <a:p>
            <a:fld id="{FE569E57-A1D0-47AE-A3E4-85DA6C503064}" type="slidenum">
              <a:rPr lang="es-MX" smtClean="0"/>
              <a:t>19</a:t>
            </a:fld>
            <a:endParaRPr lang="es-MX"/>
          </a:p>
        </p:txBody>
      </p:sp>
    </p:spTree>
    <p:extLst>
      <p:ext uri="{BB962C8B-B14F-4D97-AF65-F5344CB8AC3E}">
        <p14:creationId xmlns:p14="http://schemas.microsoft.com/office/powerpoint/2010/main" val="520423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23865D73-7294-5B58-A97F-C33CB0D4D87C}"/>
              </a:ext>
            </a:extLst>
          </p:cNvPr>
          <p:cNvSpPr txBox="1"/>
          <p:nvPr/>
        </p:nvSpPr>
        <p:spPr>
          <a:xfrm>
            <a:off x="1350415" y="438184"/>
            <a:ext cx="16644300" cy="6186309"/>
          </a:xfrm>
          <a:prstGeom prst="rect">
            <a:avLst/>
          </a:prstGeom>
          <a:noFill/>
        </p:spPr>
        <p:txBody>
          <a:bodyPr wrap="none" rtlCol="0">
            <a:spAutoFit/>
          </a:bodyPr>
          <a:lstStyle/>
          <a:p>
            <a:r>
              <a:rPr lang="es-MX" b="1" dirty="0"/>
              <a:t>Fundamentos técnicos de una página web… </a:t>
            </a:r>
          </a:p>
          <a:p>
            <a:endParaRPr lang="es-MX" dirty="0"/>
          </a:p>
          <a:p>
            <a:r>
              <a:rPr lang="es-MX" dirty="0"/>
              <a:t>Pero, ¿qué es el </a:t>
            </a:r>
            <a:r>
              <a:rPr lang="es-MX" b="1" dirty="0"/>
              <a:t>hipertexto</a:t>
            </a:r>
            <a:r>
              <a:rPr lang="es-MX" dirty="0"/>
              <a:t>? Según el diccionario de la lengua de la Real Academia Española hipertexto es: conjunto estructurado </a:t>
            </a:r>
          </a:p>
          <a:p>
            <a:r>
              <a:rPr lang="es-MX" dirty="0"/>
              <a:t>de textos, gráficos etcétera, unidos entre sí por enlaces y conexiones lógicas. Un texto normal como por ejemplo, un libro, normalmente</a:t>
            </a:r>
          </a:p>
          <a:p>
            <a:r>
              <a:rPr lang="es-MX" dirty="0"/>
              <a:t> está limitado a una organización lineal o secuencial. Sin embargo, el hipertexto permite saltar de un punto a otro, en un mismo texto, </a:t>
            </a:r>
          </a:p>
          <a:p>
            <a:r>
              <a:rPr lang="es-MX" dirty="0"/>
              <a:t>o a otro texto a través de referencias. De este modo, en lugar de leer el texto de forma continua, en el hipertexto ciertos términos </a:t>
            </a:r>
          </a:p>
          <a:p>
            <a:r>
              <a:rPr lang="es-MX" dirty="0"/>
              <a:t>están relacionados y el texto se puede leer siguiendo diferentes caminos. Las relaciones en el hipertexto se establecen entre lo que </a:t>
            </a:r>
          </a:p>
          <a:p>
            <a:r>
              <a:rPr lang="es-MX" dirty="0"/>
              <a:t>se suele llamar como referencias, enlaces, vínculos o hipervínculos. </a:t>
            </a:r>
          </a:p>
          <a:p>
            <a:endParaRPr lang="es-MX" b="1" dirty="0">
              <a:latin typeface="Arial" panose="020B0604020202020204" pitchFamily="34" charset="0"/>
              <a:cs typeface="Arial" panose="020B0604020202020204" pitchFamily="34" charset="0"/>
            </a:endParaRPr>
          </a:p>
          <a:p>
            <a:r>
              <a:rPr lang="es-MX" dirty="0"/>
              <a:t>Y, ¿qué es la </a:t>
            </a:r>
            <a:r>
              <a:rPr lang="es-MX" b="1" dirty="0"/>
              <a:t>hipermedia</a:t>
            </a:r>
            <a:r>
              <a:rPr lang="es-MX" dirty="0"/>
              <a:t>? El término hipermedia no figura en el diccionario de la lengua española de la RAE pero, podemos buscar un </a:t>
            </a:r>
          </a:p>
          <a:p>
            <a:r>
              <a:rPr lang="es-MX" dirty="0"/>
              <a:t>término relacionado con hipermedia, multimedia. Según el diccionario de la Lengua Española, multimedia es un adjetivo que significa: </a:t>
            </a:r>
          </a:p>
          <a:p>
            <a:r>
              <a:rPr lang="es-MX" dirty="0"/>
              <a:t>que utiliza conjunta y simultáneamente diversos medios como imágenes, sonidos y texto, en la transmisión de una información.</a:t>
            </a:r>
          </a:p>
          <a:p>
            <a:endParaRPr lang="es-MX" b="1" dirty="0">
              <a:latin typeface="Arial" panose="020B0604020202020204" pitchFamily="34" charset="0"/>
              <a:cs typeface="Arial" panose="020B0604020202020204" pitchFamily="34" charset="0"/>
            </a:endParaRPr>
          </a:p>
          <a:p>
            <a:r>
              <a:rPr lang="es-MX" dirty="0"/>
              <a:t>Por tanto, un sistema multimedia es un sistema de comunicación en el que se emplean dos o más medios de comunicación distintos </a:t>
            </a:r>
          </a:p>
          <a:p>
            <a:r>
              <a:rPr lang="es-MX" dirty="0"/>
              <a:t>de forma concurrente. Un sistema multimedia puede integrar texto, voz, audio, fotografías, gráficos interactivos, vídeos, realidad virtual y otros. </a:t>
            </a:r>
          </a:p>
          <a:p>
            <a:endParaRPr lang="es-MX" b="1" dirty="0">
              <a:latin typeface="Arial" panose="020B0604020202020204" pitchFamily="34" charset="0"/>
              <a:cs typeface="Arial" panose="020B0604020202020204" pitchFamily="34" charset="0"/>
            </a:endParaRPr>
          </a:p>
          <a:p>
            <a:r>
              <a:rPr lang="es-MX" dirty="0"/>
              <a:t>Un sistema multimedia proporciona una gran riqueza y una mayor flexibilidad a la hora de comunicar la información. La calidad multimedia no </a:t>
            </a:r>
          </a:p>
          <a:p>
            <a:r>
              <a:rPr lang="es-MX" dirty="0"/>
              <a:t>está restringida al mundo de los ordenadores así, por ejemplo, un libro acompañado de un CD de música ya es una obra multimedia. Para </a:t>
            </a:r>
          </a:p>
          <a:p>
            <a:r>
              <a:rPr lang="es-MX" dirty="0"/>
              <a:t>algunos autores, hipermedia es un término que nace de la unión del hipertexto más la multimedia, por tanto, </a:t>
            </a:r>
            <a:r>
              <a:rPr lang="es-MX" b="1" dirty="0"/>
              <a:t>si juntamos las definiciones de </a:t>
            </a:r>
          </a:p>
          <a:p>
            <a:r>
              <a:rPr lang="es-MX" b="1" dirty="0"/>
              <a:t>hipertexto y multimedia, podemos obtener la siguiente definición de hipermedia</a:t>
            </a:r>
            <a:r>
              <a:rPr lang="es-MX" dirty="0"/>
              <a:t>: conjunto estructurado de diversos medios como textos, gráficos, </a:t>
            </a:r>
          </a:p>
          <a:p>
            <a:r>
              <a:rPr lang="es-MX" dirty="0"/>
              <a:t>imágenes y sonidos unidos entre sí por enlaces y conexiones lógicas para la transmisión de una información.</a:t>
            </a:r>
            <a:endParaRPr lang="es-MX" b="1" dirty="0">
              <a:latin typeface="Arial" panose="020B0604020202020204" pitchFamily="34" charset="0"/>
              <a:cs typeface="Arial" panose="020B0604020202020204" pitchFamily="34" charset="0"/>
            </a:endParaRPr>
          </a:p>
          <a:p>
            <a:endParaRPr lang="es-MX" b="1" dirty="0">
              <a:latin typeface="Arial" panose="020B0604020202020204" pitchFamily="34" charset="0"/>
              <a:cs typeface="Arial" panose="020B0604020202020204" pitchFamily="34" charset="0"/>
            </a:endParaRPr>
          </a:p>
        </p:txBody>
      </p:sp>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28AD9C27-D34A-216E-93F2-54EC13BB3F7E}"/>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25D2FDC7-3240-1F47-BA2A-8E0AAEACDE16}"/>
              </a:ext>
            </a:extLst>
          </p:cNvPr>
          <p:cNvSpPr>
            <a:spLocks noGrp="1"/>
          </p:cNvSpPr>
          <p:nvPr>
            <p:ph type="sldNum" sz="quarter" idx="12"/>
          </p:nvPr>
        </p:nvSpPr>
        <p:spPr/>
        <p:txBody>
          <a:bodyPr/>
          <a:lstStyle/>
          <a:p>
            <a:fld id="{FE569E57-A1D0-47AE-A3E4-85DA6C503064}" type="slidenum">
              <a:rPr lang="es-MX" smtClean="0"/>
              <a:t>2</a:t>
            </a:fld>
            <a:endParaRPr lang="es-MX"/>
          </a:p>
        </p:txBody>
      </p:sp>
      <p:sp>
        <p:nvSpPr>
          <p:cNvPr id="12" name="Título 1">
            <a:extLst>
              <a:ext uri="{FF2B5EF4-FFF2-40B4-BE49-F238E27FC236}">
                <a16:creationId xmlns:a16="http://schemas.microsoft.com/office/drawing/2014/main" id="{A1A7F41B-FF3C-A877-623F-98E36240BA62}"/>
              </a:ext>
            </a:extLst>
          </p:cNvPr>
          <p:cNvSpPr txBox="1">
            <a:spLocks/>
          </p:cNvSpPr>
          <p:nvPr/>
        </p:nvSpPr>
        <p:spPr>
          <a:xfrm rot="16200000">
            <a:off x="-2700119" y="3088739"/>
            <a:ext cx="6998040" cy="82056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5400" dirty="0"/>
              <a:t>Introducción</a:t>
            </a:r>
          </a:p>
        </p:txBody>
      </p:sp>
    </p:spTree>
    <p:extLst>
      <p:ext uri="{BB962C8B-B14F-4D97-AF65-F5344CB8AC3E}">
        <p14:creationId xmlns:p14="http://schemas.microsoft.com/office/powerpoint/2010/main" val="20289996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369264" y="2860418"/>
            <a:ext cx="6930021"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Estructura básica de un documento HTML</a:t>
            </a:r>
          </a:p>
        </p:txBody>
      </p:sp>
      <p:sp>
        <p:nvSpPr>
          <p:cNvPr id="4" name="CuadroTexto 3">
            <a:extLst>
              <a:ext uri="{FF2B5EF4-FFF2-40B4-BE49-F238E27FC236}">
                <a16:creationId xmlns:a16="http://schemas.microsoft.com/office/drawing/2014/main" id="{58827732-A30D-98EC-1DF1-4AC7D815E4F1}"/>
              </a:ext>
            </a:extLst>
          </p:cNvPr>
          <p:cNvSpPr txBox="1"/>
          <p:nvPr/>
        </p:nvSpPr>
        <p:spPr>
          <a:xfrm>
            <a:off x="1941161" y="234377"/>
            <a:ext cx="13081123" cy="2031325"/>
          </a:xfrm>
          <a:prstGeom prst="rect">
            <a:avLst/>
          </a:prstGeom>
          <a:noFill/>
        </p:spPr>
        <p:txBody>
          <a:bodyPr wrap="square">
            <a:spAutoFit/>
          </a:bodyPr>
          <a:lstStyle/>
          <a:p>
            <a:r>
              <a:rPr lang="es-MX" dirty="0"/>
              <a:t>El atributo </a:t>
            </a:r>
            <a:r>
              <a:rPr lang="es-MX" dirty="0" err="1"/>
              <a:t>rel</a:t>
            </a:r>
            <a:r>
              <a:rPr lang="es-MX" dirty="0"/>
              <a:t> no sirve para agregarles información a los enlaces. Con &lt;link&gt;, le brindamos más </a:t>
            </a:r>
          </a:p>
          <a:p>
            <a:r>
              <a:rPr lang="es-MX" dirty="0"/>
              <a:t>información al navegador, con &lt;a&gt;, le estaremos incluyendo datos que podrán ser útiles para los</a:t>
            </a:r>
          </a:p>
          <a:p>
            <a:r>
              <a:rPr lang="es-MX" dirty="0"/>
              <a:t>buscadores. El atributo </a:t>
            </a:r>
            <a:r>
              <a:rPr lang="es-MX" dirty="0" err="1"/>
              <a:t>rel</a:t>
            </a:r>
            <a:r>
              <a:rPr lang="es-MX" dirty="0"/>
              <a:t> nos permite establecer la relación entre el documento actual y el que se está vinculando. La relación se da a través de los valores que adquiere el atributo </a:t>
            </a:r>
            <a:r>
              <a:rPr lang="es-MX" dirty="0" err="1"/>
              <a:t>rel</a:t>
            </a:r>
            <a:r>
              <a:rPr lang="es-MX" dirty="0"/>
              <a:t>: </a:t>
            </a:r>
            <a:r>
              <a:rPr lang="es-MX" dirty="0" err="1"/>
              <a:t>alternate</a:t>
            </a:r>
            <a:r>
              <a:rPr lang="es-MX" dirty="0"/>
              <a:t>, archives, </a:t>
            </a:r>
            <a:r>
              <a:rPr lang="es-MX" dirty="0" err="1"/>
              <a:t>author</a:t>
            </a:r>
            <a:r>
              <a:rPr lang="es-MX" dirty="0"/>
              <a:t>, </a:t>
            </a:r>
            <a:r>
              <a:rPr lang="es-MX" dirty="0" err="1"/>
              <a:t>bookmark</a:t>
            </a:r>
            <a:r>
              <a:rPr lang="es-MX" dirty="0"/>
              <a:t>, </a:t>
            </a:r>
            <a:r>
              <a:rPr lang="es-MX" dirty="0" err="1"/>
              <a:t>external</a:t>
            </a:r>
            <a:r>
              <a:rPr lang="es-MX" dirty="0"/>
              <a:t>, </a:t>
            </a:r>
            <a:r>
              <a:rPr lang="es-MX" dirty="0" err="1"/>
              <a:t>first</a:t>
            </a:r>
            <a:r>
              <a:rPr lang="es-MX" dirty="0"/>
              <a:t>, </a:t>
            </a:r>
            <a:r>
              <a:rPr lang="es-MX" dirty="0" err="1"/>
              <a:t>help</a:t>
            </a:r>
            <a:r>
              <a:rPr lang="es-MX" dirty="0"/>
              <a:t>, </a:t>
            </a:r>
            <a:r>
              <a:rPr lang="es-MX" dirty="0" err="1"/>
              <a:t>icon</a:t>
            </a:r>
            <a:r>
              <a:rPr lang="es-MX" dirty="0"/>
              <a:t>, </a:t>
            </a:r>
            <a:r>
              <a:rPr lang="es-MX" dirty="0" err="1"/>
              <a:t>index</a:t>
            </a:r>
            <a:r>
              <a:rPr lang="es-MX" dirty="0"/>
              <a:t>, </a:t>
            </a:r>
            <a:r>
              <a:rPr lang="es-MX" dirty="0" err="1"/>
              <a:t>last</a:t>
            </a:r>
            <a:r>
              <a:rPr lang="es-MX" dirty="0"/>
              <a:t>, </a:t>
            </a:r>
            <a:r>
              <a:rPr lang="es-MX" dirty="0" err="1"/>
              <a:t>licence</a:t>
            </a:r>
            <a:r>
              <a:rPr lang="es-MX" dirty="0"/>
              <a:t>, </a:t>
            </a:r>
            <a:r>
              <a:rPr lang="es-MX" dirty="0" err="1"/>
              <a:t>next</a:t>
            </a:r>
            <a:r>
              <a:rPr lang="es-MX" dirty="0"/>
              <a:t>, </a:t>
            </a:r>
            <a:r>
              <a:rPr lang="es-MX" dirty="0" err="1"/>
              <a:t>nofollow</a:t>
            </a:r>
            <a:r>
              <a:rPr lang="es-MX" dirty="0"/>
              <a:t>, </a:t>
            </a:r>
            <a:r>
              <a:rPr lang="es-MX" dirty="0" err="1"/>
              <a:t>noreferrer</a:t>
            </a:r>
            <a:r>
              <a:rPr lang="es-MX" dirty="0"/>
              <a:t>, </a:t>
            </a:r>
            <a:r>
              <a:rPr lang="es-MX" dirty="0" err="1"/>
              <a:t>pingback</a:t>
            </a:r>
            <a:r>
              <a:rPr lang="es-MX" dirty="0"/>
              <a:t>, </a:t>
            </a:r>
            <a:r>
              <a:rPr lang="es-MX" dirty="0" err="1"/>
              <a:t>prefetch</a:t>
            </a:r>
            <a:r>
              <a:rPr lang="es-MX" dirty="0"/>
              <a:t>, </a:t>
            </a:r>
            <a:r>
              <a:rPr lang="es-MX" dirty="0" err="1"/>
              <a:t>prev</a:t>
            </a:r>
            <a:r>
              <a:rPr lang="es-MX" dirty="0"/>
              <a:t>, </a:t>
            </a:r>
            <a:r>
              <a:rPr lang="es-MX" dirty="0" err="1"/>
              <a:t>search</a:t>
            </a:r>
            <a:r>
              <a:rPr lang="es-MX" dirty="0"/>
              <a:t>, </a:t>
            </a:r>
            <a:r>
              <a:rPr lang="es-MX" dirty="0" err="1"/>
              <a:t>sidebar</a:t>
            </a:r>
            <a:r>
              <a:rPr lang="es-MX" dirty="0"/>
              <a:t>, </a:t>
            </a:r>
            <a:r>
              <a:rPr lang="es-MX" dirty="0" err="1"/>
              <a:t>stylesheet</a:t>
            </a:r>
            <a:r>
              <a:rPr lang="es-MX" dirty="0"/>
              <a:t>, tag, up. Los valores </a:t>
            </a:r>
            <a:r>
              <a:rPr lang="es-MX" dirty="0" err="1"/>
              <a:t>bookmark</a:t>
            </a:r>
            <a:r>
              <a:rPr lang="es-MX" dirty="0"/>
              <a:t>, </a:t>
            </a:r>
            <a:r>
              <a:rPr lang="es-MX" dirty="0" err="1"/>
              <a:t>external</a:t>
            </a:r>
            <a:r>
              <a:rPr lang="es-MX" dirty="0"/>
              <a:t>, </a:t>
            </a:r>
            <a:r>
              <a:rPr lang="es-MX" dirty="0" err="1"/>
              <a:t>nofollow</a:t>
            </a:r>
            <a:r>
              <a:rPr lang="es-MX" dirty="0"/>
              <a:t> y </a:t>
            </a:r>
            <a:r>
              <a:rPr lang="es-MX" dirty="0" err="1"/>
              <a:t>noreferrer</a:t>
            </a:r>
            <a:r>
              <a:rPr lang="es-MX" dirty="0"/>
              <a:t> no son soportados por &lt;link&gt;. </a:t>
            </a:r>
            <a:r>
              <a:rPr lang="es-MX" dirty="0" err="1"/>
              <a:t>icon</a:t>
            </a:r>
            <a:r>
              <a:rPr lang="es-MX" dirty="0"/>
              <a:t>, </a:t>
            </a:r>
            <a:r>
              <a:rPr lang="es-MX" dirty="0" err="1"/>
              <a:t>pingback</a:t>
            </a:r>
            <a:r>
              <a:rPr lang="es-MX" dirty="0"/>
              <a:t>, </a:t>
            </a:r>
            <a:r>
              <a:rPr lang="es-MX" dirty="0" err="1"/>
              <a:t>prefetch</a:t>
            </a:r>
            <a:r>
              <a:rPr lang="es-MX" dirty="0"/>
              <a:t> y </a:t>
            </a:r>
            <a:r>
              <a:rPr lang="es-MX" dirty="0" err="1"/>
              <a:t>stylesheet</a:t>
            </a:r>
            <a:r>
              <a:rPr lang="es-MX" dirty="0"/>
              <a:t> no pueden utilizarse con &lt;a&gt; ni con &lt;</a:t>
            </a:r>
            <a:r>
              <a:rPr lang="es-MX" dirty="0" err="1"/>
              <a:t>area</a:t>
            </a:r>
            <a:r>
              <a:rPr lang="es-MX" dirty="0"/>
              <a:t>&gt;.</a:t>
            </a:r>
          </a:p>
        </p:txBody>
      </p:sp>
      <p:sp>
        <p:nvSpPr>
          <p:cNvPr id="13" name="CuadroTexto 12">
            <a:extLst>
              <a:ext uri="{FF2B5EF4-FFF2-40B4-BE49-F238E27FC236}">
                <a16:creationId xmlns:a16="http://schemas.microsoft.com/office/drawing/2014/main" id="{12CA36E3-71DA-F8FB-07AB-5583E9306089}"/>
              </a:ext>
            </a:extLst>
          </p:cNvPr>
          <p:cNvSpPr txBox="1"/>
          <p:nvPr/>
        </p:nvSpPr>
        <p:spPr>
          <a:xfrm>
            <a:off x="1941161" y="2265702"/>
            <a:ext cx="5908325" cy="923330"/>
          </a:xfrm>
          <a:prstGeom prst="rect">
            <a:avLst/>
          </a:prstGeom>
          <a:noFill/>
        </p:spPr>
        <p:txBody>
          <a:bodyPr wrap="square">
            <a:spAutoFit/>
          </a:bodyPr>
          <a:lstStyle/>
          <a:p>
            <a:r>
              <a:rPr lang="es-MX" dirty="0"/>
              <a:t>A continuación comparamos dos códigos HTML, </a:t>
            </a:r>
          </a:p>
          <a:p>
            <a:r>
              <a:rPr lang="es-MX" dirty="0"/>
              <a:t>uno usando una versión anterior a HTML5 y el otro </a:t>
            </a:r>
          </a:p>
          <a:p>
            <a:r>
              <a:rPr lang="es-MX" dirty="0"/>
              <a:t>usando HTML5.</a:t>
            </a:r>
          </a:p>
        </p:txBody>
      </p:sp>
      <p:sp>
        <p:nvSpPr>
          <p:cNvPr id="15" name="CuadroTexto 14">
            <a:extLst>
              <a:ext uri="{FF2B5EF4-FFF2-40B4-BE49-F238E27FC236}">
                <a16:creationId xmlns:a16="http://schemas.microsoft.com/office/drawing/2014/main" id="{DF51A6C0-C70A-4581-6711-E575E887A135}"/>
              </a:ext>
            </a:extLst>
          </p:cNvPr>
          <p:cNvSpPr txBox="1"/>
          <p:nvPr/>
        </p:nvSpPr>
        <p:spPr>
          <a:xfrm>
            <a:off x="1867843" y="3140985"/>
            <a:ext cx="4010443" cy="3323987"/>
          </a:xfrm>
          <a:prstGeom prst="rect">
            <a:avLst/>
          </a:prstGeom>
          <a:noFill/>
        </p:spPr>
        <p:txBody>
          <a:bodyPr wrap="square">
            <a:spAutoFit/>
          </a:bodyPr>
          <a:lstStyle/>
          <a:p>
            <a:r>
              <a:rPr lang="es-MX" sz="1400" dirty="0"/>
              <a:t>&lt;</a:t>
            </a:r>
            <a:r>
              <a:rPr lang="es-MX" sz="1400" dirty="0" err="1"/>
              <a:t>div</a:t>
            </a:r>
            <a:r>
              <a:rPr lang="es-MX" sz="1400" dirty="0"/>
              <a:t> id=”</a:t>
            </a:r>
            <a:r>
              <a:rPr lang="es-MX" sz="1400" dirty="0" err="1"/>
              <a:t>header</a:t>
            </a:r>
            <a:r>
              <a:rPr lang="es-MX" sz="1400" dirty="0"/>
              <a:t>”&gt; &lt;!--Inicio </a:t>
            </a:r>
            <a:r>
              <a:rPr lang="es-MX" sz="1400" dirty="0" err="1"/>
              <a:t>header</a:t>
            </a:r>
            <a:r>
              <a:rPr lang="es-MX" sz="1400" dirty="0"/>
              <a:t> --&gt;</a:t>
            </a:r>
          </a:p>
          <a:p>
            <a:r>
              <a:rPr lang="es-MX" sz="1400" dirty="0"/>
              <a:t>	&lt;h1&gt;</a:t>
            </a:r>
            <a:r>
              <a:rPr lang="es-MX" sz="1400" dirty="0" err="1"/>
              <a:t>Header</a:t>
            </a:r>
            <a:r>
              <a:rPr lang="es-MX" sz="1400" dirty="0"/>
              <a:t>&lt;/h1&gt;</a:t>
            </a:r>
          </a:p>
          <a:p>
            <a:r>
              <a:rPr lang="es-MX" sz="1400" dirty="0"/>
              <a:t>&lt;/</a:t>
            </a:r>
            <a:r>
              <a:rPr lang="es-MX" sz="1400" dirty="0" err="1"/>
              <a:t>div</a:t>
            </a:r>
            <a:r>
              <a:rPr lang="es-MX" sz="1400" dirty="0"/>
              <a:t>&gt;&lt;!--Fin </a:t>
            </a:r>
            <a:r>
              <a:rPr lang="es-MX" sz="1400" dirty="0" err="1"/>
              <a:t>header</a:t>
            </a:r>
            <a:r>
              <a:rPr lang="es-MX" sz="1400" dirty="0"/>
              <a:t> --&gt;</a:t>
            </a:r>
          </a:p>
          <a:p>
            <a:r>
              <a:rPr lang="es-MX" sz="1400" dirty="0"/>
              <a:t>&lt;</a:t>
            </a:r>
            <a:r>
              <a:rPr lang="es-MX" sz="1400" dirty="0" err="1"/>
              <a:t>div</a:t>
            </a:r>
            <a:r>
              <a:rPr lang="es-MX" sz="1400" dirty="0"/>
              <a:t> id=”</a:t>
            </a:r>
            <a:r>
              <a:rPr lang="es-MX" sz="1400" dirty="0" err="1"/>
              <a:t>nav</a:t>
            </a:r>
            <a:r>
              <a:rPr lang="es-MX" sz="1400" dirty="0"/>
              <a:t>”&gt; &lt;!--Inicio </a:t>
            </a:r>
            <a:r>
              <a:rPr lang="es-MX" sz="1400" dirty="0" err="1"/>
              <a:t>Nav</a:t>
            </a:r>
            <a:r>
              <a:rPr lang="es-MX" sz="1400" dirty="0"/>
              <a:t> --&gt;</a:t>
            </a:r>
          </a:p>
          <a:p>
            <a:r>
              <a:rPr lang="es-MX" sz="1400" dirty="0"/>
              <a:t>	&lt;p&gt;</a:t>
            </a:r>
            <a:r>
              <a:rPr lang="es-MX" sz="1400" dirty="0" err="1"/>
              <a:t>Nav</a:t>
            </a:r>
            <a:r>
              <a:rPr lang="es-MX" sz="1400" dirty="0"/>
              <a:t>&lt;/p&gt;</a:t>
            </a:r>
          </a:p>
          <a:p>
            <a:r>
              <a:rPr lang="es-MX" sz="1400" dirty="0"/>
              <a:t>&lt;/</a:t>
            </a:r>
            <a:r>
              <a:rPr lang="es-MX" sz="1400" dirty="0" err="1"/>
              <a:t>div</a:t>
            </a:r>
            <a:r>
              <a:rPr lang="es-MX" sz="1400" dirty="0"/>
              <a:t>&gt; &lt;!--Fin </a:t>
            </a:r>
            <a:r>
              <a:rPr lang="es-MX" sz="1400" dirty="0" err="1"/>
              <a:t>nav</a:t>
            </a:r>
            <a:r>
              <a:rPr lang="es-MX" sz="1400" dirty="0"/>
              <a:t> --&gt;</a:t>
            </a:r>
          </a:p>
          <a:p>
            <a:r>
              <a:rPr lang="es-MX" sz="1400" dirty="0"/>
              <a:t>&lt;</a:t>
            </a:r>
            <a:r>
              <a:rPr lang="es-MX" sz="1400" dirty="0" err="1"/>
              <a:t>div</a:t>
            </a:r>
            <a:r>
              <a:rPr lang="es-MX" sz="1400" dirty="0"/>
              <a:t> id=”</a:t>
            </a:r>
            <a:r>
              <a:rPr lang="es-MX" sz="1400" dirty="0" err="1"/>
              <a:t>section</a:t>
            </a:r>
            <a:r>
              <a:rPr lang="es-MX" sz="1400" dirty="0"/>
              <a:t>”&gt; &lt;!--Inicio </a:t>
            </a:r>
            <a:r>
              <a:rPr lang="es-MX" sz="1400" dirty="0" err="1"/>
              <a:t>Section</a:t>
            </a:r>
            <a:r>
              <a:rPr lang="es-MX" sz="1400" dirty="0"/>
              <a:t> --&gt;</a:t>
            </a:r>
          </a:p>
          <a:p>
            <a:r>
              <a:rPr lang="es-MX" sz="1400" dirty="0"/>
              <a:t>	&lt;p&gt;</a:t>
            </a:r>
            <a:r>
              <a:rPr lang="es-MX" sz="1400" dirty="0" err="1"/>
              <a:t>section</a:t>
            </a:r>
            <a:r>
              <a:rPr lang="es-MX" sz="1400" dirty="0"/>
              <a:t>&lt;/p&gt;</a:t>
            </a:r>
          </a:p>
          <a:p>
            <a:r>
              <a:rPr lang="es-MX" sz="1400" dirty="0"/>
              <a:t>&lt;/</a:t>
            </a:r>
            <a:r>
              <a:rPr lang="es-MX" sz="1400" dirty="0" err="1"/>
              <a:t>div</a:t>
            </a:r>
            <a:r>
              <a:rPr lang="es-MX" sz="1400" dirty="0"/>
              <a:t>&gt; &lt;!--Fin </a:t>
            </a:r>
            <a:r>
              <a:rPr lang="es-MX" sz="1400" dirty="0" err="1"/>
              <a:t>section</a:t>
            </a:r>
            <a:r>
              <a:rPr lang="es-MX" sz="1400" dirty="0"/>
              <a:t> --&gt;</a:t>
            </a:r>
          </a:p>
          <a:p>
            <a:r>
              <a:rPr lang="es-MX" sz="1400" dirty="0"/>
              <a:t>&lt;</a:t>
            </a:r>
            <a:r>
              <a:rPr lang="es-MX" sz="1400" dirty="0" err="1"/>
              <a:t>div</a:t>
            </a:r>
            <a:r>
              <a:rPr lang="es-MX" sz="1400" dirty="0"/>
              <a:t> id=”aside”&gt; &lt;!--Inicio aside --&gt;</a:t>
            </a:r>
          </a:p>
          <a:p>
            <a:r>
              <a:rPr lang="es-MX" sz="1400" dirty="0"/>
              <a:t>	&lt;p&gt;aside&lt;/p&gt;</a:t>
            </a:r>
          </a:p>
          <a:p>
            <a:r>
              <a:rPr lang="es-MX" sz="1400" dirty="0"/>
              <a:t>&lt;/</a:t>
            </a:r>
            <a:r>
              <a:rPr lang="es-MX" sz="1400" dirty="0" err="1"/>
              <a:t>div</a:t>
            </a:r>
            <a:r>
              <a:rPr lang="es-MX" sz="1400" dirty="0"/>
              <a:t>&gt;&lt;!--Fin aside --&gt;</a:t>
            </a:r>
          </a:p>
          <a:p>
            <a:r>
              <a:rPr lang="es-MX" sz="1400" dirty="0"/>
              <a:t>&lt;</a:t>
            </a:r>
            <a:r>
              <a:rPr lang="es-MX" sz="1400" dirty="0" err="1"/>
              <a:t>div</a:t>
            </a:r>
            <a:r>
              <a:rPr lang="es-MX" sz="1400" dirty="0"/>
              <a:t> id=”</a:t>
            </a:r>
            <a:r>
              <a:rPr lang="es-MX" sz="1400" dirty="0" err="1"/>
              <a:t>footer</a:t>
            </a:r>
            <a:r>
              <a:rPr lang="es-MX" sz="1400" dirty="0"/>
              <a:t>”&gt; &lt;!--Inicio </a:t>
            </a:r>
            <a:r>
              <a:rPr lang="es-MX" sz="1400" dirty="0" err="1"/>
              <a:t>footer</a:t>
            </a:r>
            <a:r>
              <a:rPr lang="es-MX" sz="1400" dirty="0"/>
              <a:t> --&gt;</a:t>
            </a:r>
          </a:p>
          <a:p>
            <a:r>
              <a:rPr lang="es-MX" sz="1400" dirty="0"/>
              <a:t>	&lt;p&gt;</a:t>
            </a:r>
            <a:r>
              <a:rPr lang="es-MX" sz="1400" dirty="0" err="1"/>
              <a:t>footer</a:t>
            </a:r>
            <a:r>
              <a:rPr lang="es-MX" sz="1400" dirty="0"/>
              <a:t>&lt;/p&gt;</a:t>
            </a:r>
          </a:p>
          <a:p>
            <a:r>
              <a:rPr lang="es-MX" sz="1400" dirty="0"/>
              <a:t>&lt;/</a:t>
            </a:r>
            <a:r>
              <a:rPr lang="es-MX" sz="1400" dirty="0" err="1"/>
              <a:t>div</a:t>
            </a:r>
            <a:r>
              <a:rPr lang="es-MX" sz="1400" dirty="0"/>
              <a:t>&gt; &lt;!--Fin </a:t>
            </a:r>
            <a:r>
              <a:rPr lang="es-MX" sz="1400" dirty="0" err="1"/>
              <a:t>footer</a:t>
            </a:r>
            <a:r>
              <a:rPr lang="es-MX" sz="1400" dirty="0"/>
              <a:t> --&gt;</a:t>
            </a:r>
          </a:p>
        </p:txBody>
      </p:sp>
      <p:sp>
        <p:nvSpPr>
          <p:cNvPr id="19" name="CuadroTexto 18">
            <a:extLst>
              <a:ext uri="{FF2B5EF4-FFF2-40B4-BE49-F238E27FC236}">
                <a16:creationId xmlns:a16="http://schemas.microsoft.com/office/drawing/2014/main" id="{0A6BE0E9-62AA-C2B9-33CB-CAA7FCD5488E}"/>
              </a:ext>
            </a:extLst>
          </p:cNvPr>
          <p:cNvSpPr txBox="1"/>
          <p:nvPr/>
        </p:nvSpPr>
        <p:spPr>
          <a:xfrm>
            <a:off x="8702178" y="3033969"/>
            <a:ext cx="3420200" cy="3323987"/>
          </a:xfrm>
          <a:prstGeom prst="rect">
            <a:avLst/>
          </a:prstGeom>
          <a:noFill/>
        </p:spPr>
        <p:txBody>
          <a:bodyPr wrap="square">
            <a:spAutoFit/>
          </a:bodyPr>
          <a:lstStyle/>
          <a:p>
            <a:r>
              <a:rPr lang="es-MX" sz="1400" dirty="0"/>
              <a:t>&lt;</a:t>
            </a:r>
            <a:r>
              <a:rPr lang="es-MX" sz="1400" dirty="0" err="1"/>
              <a:t>header</a:t>
            </a:r>
            <a:r>
              <a:rPr lang="es-MX" sz="1400" dirty="0"/>
              <a:t>&gt;</a:t>
            </a:r>
          </a:p>
          <a:p>
            <a:r>
              <a:rPr lang="es-MX" sz="1400" dirty="0"/>
              <a:t>	&lt;h1&gt;</a:t>
            </a:r>
            <a:r>
              <a:rPr lang="es-MX" sz="1400" dirty="0" err="1"/>
              <a:t>Header</a:t>
            </a:r>
            <a:r>
              <a:rPr lang="es-MX" sz="1400" dirty="0"/>
              <a:t>&lt;/h1&gt;</a:t>
            </a:r>
          </a:p>
          <a:p>
            <a:r>
              <a:rPr lang="es-MX" sz="1400" dirty="0"/>
              <a:t>&lt;/</a:t>
            </a:r>
            <a:r>
              <a:rPr lang="es-MX" sz="1400" dirty="0" err="1"/>
              <a:t>header</a:t>
            </a:r>
            <a:r>
              <a:rPr lang="es-MX" sz="1400" dirty="0"/>
              <a:t>&gt;</a:t>
            </a:r>
          </a:p>
          <a:p>
            <a:r>
              <a:rPr lang="es-MX" sz="1400" dirty="0"/>
              <a:t>&lt;</a:t>
            </a:r>
            <a:r>
              <a:rPr lang="es-MX" sz="1400" dirty="0" err="1"/>
              <a:t>nav</a:t>
            </a:r>
            <a:r>
              <a:rPr lang="es-MX" sz="1400" dirty="0"/>
              <a:t>&gt;</a:t>
            </a:r>
          </a:p>
          <a:p>
            <a:r>
              <a:rPr lang="es-MX" sz="1400" dirty="0"/>
              <a:t>	&lt;p&gt;</a:t>
            </a:r>
            <a:r>
              <a:rPr lang="es-MX" sz="1400" dirty="0" err="1"/>
              <a:t>Nav</a:t>
            </a:r>
            <a:r>
              <a:rPr lang="es-MX" sz="1400" dirty="0"/>
              <a:t>&lt;/p&gt;</a:t>
            </a:r>
          </a:p>
          <a:p>
            <a:r>
              <a:rPr lang="es-MX" sz="1400" dirty="0"/>
              <a:t>&lt;/</a:t>
            </a:r>
            <a:r>
              <a:rPr lang="es-MX" sz="1400" dirty="0" err="1"/>
              <a:t>nav</a:t>
            </a:r>
            <a:r>
              <a:rPr lang="es-MX" sz="1400" dirty="0"/>
              <a:t>&gt;</a:t>
            </a:r>
          </a:p>
          <a:p>
            <a:r>
              <a:rPr lang="es-MX" sz="1400" dirty="0"/>
              <a:t>&lt;</a:t>
            </a:r>
            <a:r>
              <a:rPr lang="es-MX" sz="1400" dirty="0" err="1"/>
              <a:t>section</a:t>
            </a:r>
            <a:r>
              <a:rPr lang="es-MX" sz="1400" dirty="0"/>
              <a:t>&gt;</a:t>
            </a:r>
          </a:p>
          <a:p>
            <a:r>
              <a:rPr lang="es-MX" sz="1400" dirty="0"/>
              <a:t>	&lt;p&gt;</a:t>
            </a:r>
            <a:r>
              <a:rPr lang="es-MX" sz="1400" dirty="0" err="1"/>
              <a:t>section</a:t>
            </a:r>
            <a:r>
              <a:rPr lang="es-MX" sz="1400" dirty="0"/>
              <a:t>&lt;/p&gt;</a:t>
            </a:r>
          </a:p>
          <a:p>
            <a:r>
              <a:rPr lang="es-MX" sz="1400" dirty="0"/>
              <a:t>&lt;/</a:t>
            </a:r>
            <a:r>
              <a:rPr lang="es-MX" sz="1400" dirty="0" err="1"/>
              <a:t>section</a:t>
            </a:r>
            <a:r>
              <a:rPr lang="es-MX" sz="1400" dirty="0"/>
              <a:t>&gt;</a:t>
            </a:r>
          </a:p>
          <a:p>
            <a:r>
              <a:rPr lang="es-MX" sz="1400" dirty="0"/>
              <a:t>&lt;aside&gt;</a:t>
            </a:r>
          </a:p>
          <a:p>
            <a:r>
              <a:rPr lang="es-MX" sz="1400" dirty="0"/>
              <a:t>	&lt;p&gt;aside&lt;/p&gt;</a:t>
            </a:r>
          </a:p>
          <a:p>
            <a:r>
              <a:rPr lang="es-MX" sz="1400" dirty="0"/>
              <a:t>&lt;/aside&gt;</a:t>
            </a:r>
          </a:p>
          <a:p>
            <a:r>
              <a:rPr lang="es-MX" sz="1400" dirty="0"/>
              <a:t>&lt;</a:t>
            </a:r>
            <a:r>
              <a:rPr lang="es-MX" sz="1400" dirty="0" err="1"/>
              <a:t>footer</a:t>
            </a:r>
            <a:r>
              <a:rPr lang="es-MX" sz="1400" dirty="0"/>
              <a:t>&gt;</a:t>
            </a:r>
          </a:p>
          <a:p>
            <a:r>
              <a:rPr lang="es-MX" sz="1400" dirty="0"/>
              <a:t>	&lt;p&gt;</a:t>
            </a:r>
            <a:r>
              <a:rPr lang="es-MX" sz="1400" dirty="0" err="1"/>
              <a:t>footer</a:t>
            </a:r>
            <a:r>
              <a:rPr lang="es-MX" sz="1400" dirty="0"/>
              <a:t>&lt;/p&gt;</a:t>
            </a:r>
          </a:p>
          <a:p>
            <a:r>
              <a:rPr lang="es-MX" sz="1400" dirty="0"/>
              <a:t>&lt;/</a:t>
            </a:r>
            <a:r>
              <a:rPr lang="es-MX" sz="1400" dirty="0" err="1"/>
              <a:t>footer</a:t>
            </a:r>
            <a:r>
              <a:rPr lang="es-MX" sz="1400" dirty="0"/>
              <a:t>&gt;</a:t>
            </a:r>
          </a:p>
        </p:txBody>
      </p:sp>
      <p:sp>
        <p:nvSpPr>
          <p:cNvPr id="25" name="CuadroTexto 24">
            <a:extLst>
              <a:ext uri="{FF2B5EF4-FFF2-40B4-BE49-F238E27FC236}">
                <a16:creationId xmlns:a16="http://schemas.microsoft.com/office/drawing/2014/main" id="{96E36A47-3E26-1D7A-2D2C-5C1F9ED63BC4}"/>
              </a:ext>
            </a:extLst>
          </p:cNvPr>
          <p:cNvSpPr txBox="1"/>
          <p:nvPr/>
        </p:nvSpPr>
        <p:spPr>
          <a:xfrm>
            <a:off x="8590616" y="2563484"/>
            <a:ext cx="3121123" cy="369332"/>
          </a:xfrm>
          <a:prstGeom prst="rect">
            <a:avLst/>
          </a:prstGeom>
          <a:noFill/>
        </p:spPr>
        <p:txBody>
          <a:bodyPr wrap="square">
            <a:spAutoFit/>
          </a:bodyPr>
          <a:lstStyle/>
          <a:p>
            <a:r>
              <a:rPr lang="es-MX" dirty="0"/>
              <a:t>Ahora usando HTML5:</a:t>
            </a:r>
          </a:p>
        </p:txBody>
      </p:sp>
      <p:sp>
        <p:nvSpPr>
          <p:cNvPr id="26" name="Marcador de número de diapositiva 25">
            <a:extLst>
              <a:ext uri="{FF2B5EF4-FFF2-40B4-BE49-F238E27FC236}">
                <a16:creationId xmlns:a16="http://schemas.microsoft.com/office/drawing/2014/main" id="{E9A48DA8-87FA-BA32-ED17-ECADF668F9A8}"/>
              </a:ext>
            </a:extLst>
          </p:cNvPr>
          <p:cNvSpPr>
            <a:spLocks noGrp="1"/>
          </p:cNvSpPr>
          <p:nvPr>
            <p:ph type="sldNum" sz="quarter" idx="12"/>
          </p:nvPr>
        </p:nvSpPr>
        <p:spPr/>
        <p:txBody>
          <a:bodyPr/>
          <a:lstStyle/>
          <a:p>
            <a:fld id="{FE569E57-A1D0-47AE-A3E4-85DA6C503064}" type="slidenum">
              <a:rPr lang="es-MX" smtClean="0"/>
              <a:t>20</a:t>
            </a:fld>
            <a:endParaRPr lang="es-MX"/>
          </a:p>
        </p:txBody>
      </p:sp>
    </p:spTree>
    <p:extLst>
      <p:ext uri="{BB962C8B-B14F-4D97-AF65-F5344CB8AC3E}">
        <p14:creationId xmlns:p14="http://schemas.microsoft.com/office/powerpoint/2010/main" val="14643954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369264" y="2860418"/>
            <a:ext cx="6930021"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Estructura básica de un documento HTML</a:t>
            </a:r>
          </a:p>
        </p:txBody>
      </p:sp>
      <p:sp>
        <p:nvSpPr>
          <p:cNvPr id="10" name="CuadroTexto 9">
            <a:extLst>
              <a:ext uri="{FF2B5EF4-FFF2-40B4-BE49-F238E27FC236}">
                <a16:creationId xmlns:a16="http://schemas.microsoft.com/office/drawing/2014/main" id="{CCC13DC2-B56A-FFA5-FBEF-C3AAD8E9D609}"/>
              </a:ext>
            </a:extLst>
          </p:cNvPr>
          <p:cNvSpPr txBox="1"/>
          <p:nvPr/>
        </p:nvSpPr>
        <p:spPr>
          <a:xfrm>
            <a:off x="1957491" y="224452"/>
            <a:ext cx="9005206" cy="369332"/>
          </a:xfrm>
          <a:prstGeom prst="rect">
            <a:avLst/>
          </a:prstGeom>
          <a:noFill/>
        </p:spPr>
        <p:txBody>
          <a:bodyPr wrap="square">
            <a:spAutoFit/>
          </a:bodyPr>
          <a:lstStyle/>
          <a:p>
            <a:r>
              <a:rPr lang="es-MX" dirty="0"/>
              <a:t>La semántica de HTML5 aporta mucha claridad</a:t>
            </a:r>
          </a:p>
        </p:txBody>
      </p:sp>
      <p:sp>
        <p:nvSpPr>
          <p:cNvPr id="14" name="CuadroTexto 13">
            <a:extLst>
              <a:ext uri="{FF2B5EF4-FFF2-40B4-BE49-F238E27FC236}">
                <a16:creationId xmlns:a16="http://schemas.microsoft.com/office/drawing/2014/main" id="{E9C59209-834C-FC23-C660-101A5CE6DA69}"/>
              </a:ext>
            </a:extLst>
          </p:cNvPr>
          <p:cNvSpPr txBox="1"/>
          <p:nvPr/>
        </p:nvSpPr>
        <p:spPr>
          <a:xfrm>
            <a:off x="1957492" y="853784"/>
            <a:ext cx="6517037" cy="3416320"/>
          </a:xfrm>
          <a:prstGeom prst="rect">
            <a:avLst/>
          </a:prstGeom>
          <a:noFill/>
        </p:spPr>
        <p:txBody>
          <a:bodyPr wrap="square">
            <a:spAutoFit/>
          </a:bodyPr>
          <a:lstStyle/>
          <a:p>
            <a:r>
              <a:rPr lang="es-MX" dirty="0"/>
              <a:t>Vamos ahora a estructurar una página en HTML5 desde cero. En este punto ya debimos de haber realizado maquetas del sitio, analizado la necesidades, así como haber verificado aspectos de usabilidad, accesibilidad y navegabilidad. Teniendo esto, partimos a andar en el camino de estructurarlo con HTML5. Una recomendación que se hace en estos casos es realizar primero la estructura HTML de las secciones más importantes del cuerpo del documento (cabecera, contenido principal, barra de navegación, pie, etcétera) y, luego, ir agregando los elementos que se incorporan en ellas.</a:t>
            </a:r>
          </a:p>
        </p:txBody>
      </p:sp>
      <p:sp>
        <p:nvSpPr>
          <p:cNvPr id="17" name="CuadroTexto 16">
            <a:extLst>
              <a:ext uri="{FF2B5EF4-FFF2-40B4-BE49-F238E27FC236}">
                <a16:creationId xmlns:a16="http://schemas.microsoft.com/office/drawing/2014/main" id="{2980483E-35F1-02DA-DEF2-6518138A6E6C}"/>
              </a:ext>
            </a:extLst>
          </p:cNvPr>
          <p:cNvSpPr txBox="1"/>
          <p:nvPr/>
        </p:nvSpPr>
        <p:spPr>
          <a:xfrm>
            <a:off x="1917484" y="4195776"/>
            <a:ext cx="6631338" cy="2308324"/>
          </a:xfrm>
          <a:prstGeom prst="rect">
            <a:avLst/>
          </a:prstGeom>
          <a:noFill/>
        </p:spPr>
        <p:txBody>
          <a:bodyPr wrap="square">
            <a:spAutoFit/>
          </a:bodyPr>
          <a:lstStyle/>
          <a:p>
            <a:r>
              <a:rPr lang="es-MX" dirty="0"/>
              <a:t>A continuación, veremos el ejemplo de un código básico de estructura semántica de HTML5. En este caso, trabajaremos el código del cuerpo del documento con un encabezado &lt;</a:t>
            </a:r>
            <a:r>
              <a:rPr lang="es-MX" dirty="0" err="1"/>
              <a:t>header</a:t>
            </a:r>
            <a:r>
              <a:rPr lang="es-MX" dirty="0"/>
              <a:t>&gt;, una barra de navegación &lt;</a:t>
            </a:r>
            <a:r>
              <a:rPr lang="es-MX" dirty="0" err="1"/>
              <a:t>nav</a:t>
            </a:r>
            <a:r>
              <a:rPr lang="es-MX" dirty="0"/>
              <a:t>&gt;, seguido de un bloque principal denominado &lt;</a:t>
            </a:r>
            <a:r>
              <a:rPr lang="es-MX" dirty="0" err="1"/>
              <a:t>section</a:t>
            </a:r>
            <a:r>
              <a:rPr lang="es-MX" dirty="0"/>
              <a:t>&gt; que contiene dos artículos &lt;</a:t>
            </a:r>
            <a:r>
              <a:rPr lang="es-MX" dirty="0" err="1"/>
              <a:t>article</a:t>
            </a:r>
            <a:r>
              <a:rPr lang="es-MX" dirty="0"/>
              <a:t>&gt;, una barra con información adicional &lt;aside&gt; y también un pie &lt;</a:t>
            </a:r>
            <a:r>
              <a:rPr lang="es-MX" dirty="0" err="1"/>
              <a:t>footer</a:t>
            </a:r>
            <a:r>
              <a:rPr lang="es-MX" dirty="0"/>
              <a:t>&gt;:</a:t>
            </a:r>
          </a:p>
        </p:txBody>
      </p:sp>
      <p:pic>
        <p:nvPicPr>
          <p:cNvPr id="24" name="Imagen 23">
            <a:extLst>
              <a:ext uri="{FF2B5EF4-FFF2-40B4-BE49-F238E27FC236}">
                <a16:creationId xmlns:a16="http://schemas.microsoft.com/office/drawing/2014/main" id="{1D2C7777-4030-B31D-66FB-9DDFF47726A1}"/>
              </a:ext>
            </a:extLst>
          </p:cNvPr>
          <p:cNvPicPr>
            <a:picLocks noChangeAspect="1"/>
          </p:cNvPicPr>
          <p:nvPr/>
        </p:nvPicPr>
        <p:blipFill>
          <a:blip r:embed="rId5"/>
          <a:stretch>
            <a:fillRect/>
          </a:stretch>
        </p:blipFill>
        <p:spPr>
          <a:xfrm>
            <a:off x="8719025" y="485350"/>
            <a:ext cx="3788911" cy="5723110"/>
          </a:xfrm>
          <a:prstGeom prst="rect">
            <a:avLst/>
          </a:prstGeom>
        </p:spPr>
      </p:pic>
      <p:sp>
        <p:nvSpPr>
          <p:cNvPr id="27" name="CuadroTexto 26">
            <a:extLst>
              <a:ext uri="{FF2B5EF4-FFF2-40B4-BE49-F238E27FC236}">
                <a16:creationId xmlns:a16="http://schemas.microsoft.com/office/drawing/2014/main" id="{3F7C256B-5E2A-6E33-0395-D155AB86E137}"/>
              </a:ext>
            </a:extLst>
          </p:cNvPr>
          <p:cNvSpPr txBox="1"/>
          <p:nvPr/>
        </p:nvSpPr>
        <p:spPr>
          <a:xfrm>
            <a:off x="12702023" y="1184448"/>
            <a:ext cx="5142171" cy="923330"/>
          </a:xfrm>
          <a:prstGeom prst="rect">
            <a:avLst/>
          </a:prstGeom>
          <a:noFill/>
        </p:spPr>
        <p:txBody>
          <a:bodyPr wrap="square">
            <a:spAutoFit/>
          </a:bodyPr>
          <a:lstStyle/>
          <a:p>
            <a:r>
              <a:rPr lang="es-MX" dirty="0"/>
              <a:t>Visualmente, con la ayuda de CSS, tendría una forma como se muestra a continuación:</a:t>
            </a:r>
          </a:p>
        </p:txBody>
      </p:sp>
      <p:pic>
        <p:nvPicPr>
          <p:cNvPr id="31" name="Imagen 30">
            <a:extLst>
              <a:ext uri="{FF2B5EF4-FFF2-40B4-BE49-F238E27FC236}">
                <a16:creationId xmlns:a16="http://schemas.microsoft.com/office/drawing/2014/main" id="{EAD0F3BF-2E95-A9E6-0F95-C26E3107C9AA}"/>
              </a:ext>
            </a:extLst>
          </p:cNvPr>
          <p:cNvPicPr>
            <a:picLocks noChangeAspect="1"/>
          </p:cNvPicPr>
          <p:nvPr/>
        </p:nvPicPr>
        <p:blipFill>
          <a:blip r:embed="rId6"/>
          <a:stretch>
            <a:fillRect/>
          </a:stretch>
        </p:blipFill>
        <p:spPr>
          <a:xfrm>
            <a:off x="12752432" y="2354695"/>
            <a:ext cx="5091762" cy="2416687"/>
          </a:xfrm>
          <a:prstGeom prst="rect">
            <a:avLst/>
          </a:prstGeom>
        </p:spPr>
      </p:pic>
      <p:sp>
        <p:nvSpPr>
          <p:cNvPr id="32" name="Marcador de número de diapositiva 31">
            <a:extLst>
              <a:ext uri="{FF2B5EF4-FFF2-40B4-BE49-F238E27FC236}">
                <a16:creationId xmlns:a16="http://schemas.microsoft.com/office/drawing/2014/main" id="{B6CEEFE8-ED05-4D08-AB7C-E7DB851A1744}"/>
              </a:ext>
            </a:extLst>
          </p:cNvPr>
          <p:cNvSpPr>
            <a:spLocks noGrp="1"/>
          </p:cNvSpPr>
          <p:nvPr>
            <p:ph type="sldNum" sz="quarter" idx="12"/>
          </p:nvPr>
        </p:nvSpPr>
        <p:spPr/>
        <p:txBody>
          <a:bodyPr/>
          <a:lstStyle/>
          <a:p>
            <a:fld id="{FE569E57-A1D0-47AE-A3E4-85DA6C503064}" type="slidenum">
              <a:rPr lang="es-MX" smtClean="0"/>
              <a:t>21</a:t>
            </a:fld>
            <a:endParaRPr lang="es-MX"/>
          </a:p>
        </p:txBody>
      </p:sp>
    </p:spTree>
    <p:extLst>
      <p:ext uri="{BB962C8B-B14F-4D97-AF65-F5344CB8AC3E}">
        <p14:creationId xmlns:p14="http://schemas.microsoft.com/office/powerpoint/2010/main" val="21178326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369264" y="2860418"/>
            <a:ext cx="6930021"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Estructura básica de un documento HTML</a:t>
            </a:r>
          </a:p>
        </p:txBody>
      </p:sp>
      <p:sp>
        <p:nvSpPr>
          <p:cNvPr id="4" name="CuadroTexto 3">
            <a:extLst>
              <a:ext uri="{FF2B5EF4-FFF2-40B4-BE49-F238E27FC236}">
                <a16:creationId xmlns:a16="http://schemas.microsoft.com/office/drawing/2014/main" id="{B71F85D5-860E-0915-661D-16CAB0BB47BE}"/>
              </a:ext>
            </a:extLst>
          </p:cNvPr>
          <p:cNvSpPr txBox="1"/>
          <p:nvPr/>
        </p:nvSpPr>
        <p:spPr>
          <a:xfrm>
            <a:off x="1699411" y="458030"/>
            <a:ext cx="16107613" cy="2308324"/>
          </a:xfrm>
          <a:prstGeom prst="rect">
            <a:avLst/>
          </a:prstGeom>
          <a:noFill/>
        </p:spPr>
        <p:txBody>
          <a:bodyPr wrap="square">
            <a:spAutoFit/>
          </a:bodyPr>
          <a:lstStyle/>
          <a:p>
            <a:r>
              <a:rPr lang="es-MX" dirty="0"/>
              <a:t>Antes de continuar, vale aclarar que esta es simplemente la estructura HTML, y que todo lo relacionado </a:t>
            </a:r>
          </a:p>
          <a:p>
            <a:r>
              <a:rPr lang="es-MX" dirty="0"/>
              <a:t>con la apariencia y modo de representación de los elementos en pantalla, lo manejaremos a través de CSS, cuyas reglas veremos en detalle en el capítulo siguiente. Volviendo a nuestro ejemplo, vamos a comenzar con el &lt;</a:t>
            </a:r>
            <a:r>
              <a:rPr lang="es-MX" dirty="0" err="1"/>
              <a:t>header</a:t>
            </a:r>
            <a:r>
              <a:rPr lang="es-MX" dirty="0"/>
              <a:t>&gt;. En este caso, aplicamos la etiqueta &lt;h1&gt; al título del sitio o blog, que aparece en su página principal, ya que es el elemento de texto más importante. Debajo, utilizamos la etiqueta &lt;p&gt; y la</a:t>
            </a:r>
          </a:p>
          <a:p>
            <a:r>
              <a:rPr lang="es-MX" dirty="0"/>
              <a:t>destacamos con &lt;</a:t>
            </a:r>
            <a:r>
              <a:rPr lang="es-MX" dirty="0" err="1"/>
              <a:t>strong</a:t>
            </a:r>
            <a:r>
              <a:rPr lang="es-MX" dirty="0"/>
              <a:t>&gt; para el texto de descripción que suelen tener los </a:t>
            </a:r>
            <a:r>
              <a:rPr lang="es-MX" dirty="0" err="1"/>
              <a:t>sitios.Algunos</a:t>
            </a:r>
            <a:r>
              <a:rPr lang="es-MX" dirty="0"/>
              <a:t> sitios utilizan imágenes en el encabezado; en esos casos, por una cuestión de accesibilidad es recomendable utilizar en la etiqueta &lt;</a:t>
            </a:r>
            <a:r>
              <a:rPr lang="es-MX" dirty="0" err="1"/>
              <a:t>img</a:t>
            </a:r>
            <a:r>
              <a:rPr lang="es-MX" dirty="0"/>
              <a:t>&gt; los atributos </a:t>
            </a:r>
            <a:r>
              <a:rPr lang="es-MX" dirty="0" err="1"/>
              <a:t>alt</a:t>
            </a:r>
            <a:r>
              <a:rPr lang="es-MX" dirty="0"/>
              <a:t> y </a:t>
            </a:r>
            <a:r>
              <a:rPr lang="es-MX" dirty="0" err="1"/>
              <a:t>title</a:t>
            </a:r>
            <a:r>
              <a:rPr lang="es-MX" dirty="0"/>
              <a:t> para</a:t>
            </a:r>
          </a:p>
          <a:p>
            <a:r>
              <a:rPr lang="es-MX" dirty="0"/>
              <a:t>describir el texto relativo a dicha imagen. Otra alternativa para resolver el encabezado, dependiendo de la necesidad de nuestra</a:t>
            </a:r>
          </a:p>
          <a:p>
            <a:r>
              <a:rPr lang="es-MX" dirty="0"/>
              <a:t>estructura, consiste en el uso de la siguiente semántica:</a:t>
            </a:r>
          </a:p>
        </p:txBody>
      </p:sp>
      <p:pic>
        <p:nvPicPr>
          <p:cNvPr id="13" name="Imagen 12">
            <a:extLst>
              <a:ext uri="{FF2B5EF4-FFF2-40B4-BE49-F238E27FC236}">
                <a16:creationId xmlns:a16="http://schemas.microsoft.com/office/drawing/2014/main" id="{9E79873B-96FC-5FDC-7708-DEECD3D808DD}"/>
              </a:ext>
            </a:extLst>
          </p:cNvPr>
          <p:cNvPicPr>
            <a:picLocks noChangeAspect="1"/>
          </p:cNvPicPr>
          <p:nvPr/>
        </p:nvPicPr>
        <p:blipFill>
          <a:blip r:embed="rId5"/>
          <a:stretch>
            <a:fillRect/>
          </a:stretch>
        </p:blipFill>
        <p:spPr>
          <a:xfrm>
            <a:off x="1831963" y="2778810"/>
            <a:ext cx="4203826" cy="1411504"/>
          </a:xfrm>
          <a:prstGeom prst="rect">
            <a:avLst/>
          </a:prstGeom>
        </p:spPr>
      </p:pic>
      <p:sp>
        <p:nvSpPr>
          <p:cNvPr id="16" name="CuadroTexto 15">
            <a:extLst>
              <a:ext uri="{FF2B5EF4-FFF2-40B4-BE49-F238E27FC236}">
                <a16:creationId xmlns:a16="http://schemas.microsoft.com/office/drawing/2014/main" id="{7C0054AB-4EC5-EF40-4884-9E58DD38030D}"/>
              </a:ext>
            </a:extLst>
          </p:cNvPr>
          <p:cNvSpPr txBox="1"/>
          <p:nvPr/>
        </p:nvSpPr>
        <p:spPr>
          <a:xfrm>
            <a:off x="8504302" y="2589591"/>
            <a:ext cx="9005206" cy="1477328"/>
          </a:xfrm>
          <a:prstGeom prst="rect">
            <a:avLst/>
          </a:prstGeom>
          <a:noFill/>
        </p:spPr>
        <p:txBody>
          <a:bodyPr wrap="square">
            <a:spAutoFit/>
          </a:bodyPr>
          <a:lstStyle/>
          <a:p>
            <a:r>
              <a:rPr lang="es-MX" dirty="0"/>
              <a:t>Ahora pasamos a la barra de navegación , que bien podría estar a la izquierda de la sección de contenido o por encima de ella. En general, si creamos un menú, podremos estructurarlo con una lista, como en este caso, en la que los ítems están constituidos por la enumeración de los elementos. Luego, por medio de CSS, le daremos el estilo que deseemos. </a:t>
            </a:r>
          </a:p>
        </p:txBody>
      </p:sp>
      <p:sp>
        <p:nvSpPr>
          <p:cNvPr id="20" name="CuadroTexto 19">
            <a:extLst>
              <a:ext uri="{FF2B5EF4-FFF2-40B4-BE49-F238E27FC236}">
                <a16:creationId xmlns:a16="http://schemas.microsoft.com/office/drawing/2014/main" id="{FCD7297C-A393-DB16-4B79-4F005EAAC0E7}"/>
              </a:ext>
            </a:extLst>
          </p:cNvPr>
          <p:cNvSpPr txBox="1"/>
          <p:nvPr/>
        </p:nvSpPr>
        <p:spPr>
          <a:xfrm>
            <a:off x="1733609" y="4210120"/>
            <a:ext cx="16039215" cy="2031325"/>
          </a:xfrm>
          <a:prstGeom prst="rect">
            <a:avLst/>
          </a:prstGeom>
          <a:noFill/>
        </p:spPr>
        <p:txBody>
          <a:bodyPr wrap="square">
            <a:spAutoFit/>
          </a:bodyPr>
          <a:lstStyle/>
          <a:p>
            <a:r>
              <a:rPr lang="es-MX" dirty="0"/>
              <a:t>En este ejemplo, &lt;</a:t>
            </a:r>
            <a:r>
              <a:rPr lang="es-MX" dirty="0" err="1"/>
              <a:t>section</a:t>
            </a:r>
            <a:r>
              <a:rPr lang="es-MX" dirty="0"/>
              <a:t>&gt; contiene el resumen de los artículos. En esta estructura simplificada, vemos dos &lt;</a:t>
            </a:r>
            <a:r>
              <a:rPr lang="es-MX" dirty="0" err="1"/>
              <a:t>article</a:t>
            </a:r>
            <a:r>
              <a:rPr lang="es-MX" dirty="0"/>
              <a:t>&gt;; cada uno de ellos cuenta con un título &lt;h2&gt; y un texto en un párrafo &lt;p&gt; para la breve descripción de la noticia. En este caso, el &lt;aside&gt; ha sido simplificado en un título &lt;h3&gt; y un texto en un &lt;p&gt;. Tengamos en cuenta que el pie de página, el cual se encuentra definido con el &lt;</a:t>
            </a:r>
            <a:r>
              <a:rPr lang="es-MX" dirty="0" err="1"/>
              <a:t>footer</a:t>
            </a:r>
            <a:r>
              <a:rPr lang="es-MX" dirty="0"/>
              <a:t>&gt;, puede tener un texto sobre el autor, copyright, enlaces internos o hacia sitios amigos, etcétera. La estructura que hemos visto aquí puede adaptarse, fácilmente, a cualquier tipo de necesidad, ya sea un e-</a:t>
            </a:r>
            <a:r>
              <a:rPr lang="es-MX" dirty="0" err="1"/>
              <a:t>commerce</a:t>
            </a:r>
            <a:r>
              <a:rPr lang="es-MX" dirty="0"/>
              <a:t>, una red social, un foro o cualquier otra opción que podamos imaginar. Luego será solo cuestión de incorporar los elementos para personalizar nuestro proyecto y, con ellos, terminar de darle la estructura deseada a cada página.</a:t>
            </a:r>
          </a:p>
        </p:txBody>
      </p:sp>
      <p:sp>
        <p:nvSpPr>
          <p:cNvPr id="25" name="Marcador de número de diapositiva 24">
            <a:extLst>
              <a:ext uri="{FF2B5EF4-FFF2-40B4-BE49-F238E27FC236}">
                <a16:creationId xmlns:a16="http://schemas.microsoft.com/office/drawing/2014/main" id="{1F9E5026-4E73-8C27-9E6B-4EBDD558FBF7}"/>
              </a:ext>
            </a:extLst>
          </p:cNvPr>
          <p:cNvSpPr>
            <a:spLocks noGrp="1"/>
          </p:cNvSpPr>
          <p:nvPr>
            <p:ph type="sldNum" sz="quarter" idx="12"/>
          </p:nvPr>
        </p:nvSpPr>
        <p:spPr/>
        <p:txBody>
          <a:bodyPr/>
          <a:lstStyle/>
          <a:p>
            <a:fld id="{FE569E57-A1D0-47AE-A3E4-85DA6C503064}" type="slidenum">
              <a:rPr lang="es-MX" smtClean="0"/>
              <a:t>22</a:t>
            </a:fld>
            <a:endParaRPr lang="es-MX"/>
          </a:p>
        </p:txBody>
      </p:sp>
    </p:spTree>
    <p:extLst>
      <p:ext uri="{BB962C8B-B14F-4D97-AF65-F5344CB8AC3E}">
        <p14:creationId xmlns:p14="http://schemas.microsoft.com/office/powerpoint/2010/main" val="21352090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369264" y="2860418"/>
            <a:ext cx="6930021"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Estructura básica de un documento HTML</a:t>
            </a:r>
          </a:p>
        </p:txBody>
      </p:sp>
      <p:sp>
        <p:nvSpPr>
          <p:cNvPr id="25" name="Marcador de número de diapositiva 24">
            <a:extLst>
              <a:ext uri="{FF2B5EF4-FFF2-40B4-BE49-F238E27FC236}">
                <a16:creationId xmlns:a16="http://schemas.microsoft.com/office/drawing/2014/main" id="{1F9E5026-4E73-8C27-9E6B-4EBDD558FBF7}"/>
              </a:ext>
            </a:extLst>
          </p:cNvPr>
          <p:cNvSpPr>
            <a:spLocks noGrp="1"/>
          </p:cNvSpPr>
          <p:nvPr>
            <p:ph type="sldNum" sz="quarter" idx="12"/>
          </p:nvPr>
        </p:nvSpPr>
        <p:spPr/>
        <p:txBody>
          <a:bodyPr/>
          <a:lstStyle/>
          <a:p>
            <a:fld id="{FE569E57-A1D0-47AE-A3E4-85DA6C503064}" type="slidenum">
              <a:rPr lang="es-MX" smtClean="0"/>
              <a:t>23</a:t>
            </a:fld>
            <a:endParaRPr lang="es-MX"/>
          </a:p>
        </p:txBody>
      </p:sp>
      <p:pic>
        <p:nvPicPr>
          <p:cNvPr id="7170" name="Picture 2" descr="Ejemplos de sitios web - Curso de WordPress 2012">
            <a:extLst>
              <a:ext uri="{FF2B5EF4-FFF2-40B4-BE49-F238E27FC236}">
                <a16:creationId xmlns:a16="http://schemas.microsoft.com/office/drawing/2014/main" id="{7E0A0567-D0FC-F4D4-9B0B-A6AE45ADEF9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89975" y="186973"/>
            <a:ext cx="7339330" cy="5948858"/>
          </a:xfrm>
          <a:prstGeom prst="rect">
            <a:avLst/>
          </a:prstGeom>
          <a:noFill/>
          <a:extLst>
            <a:ext uri="{909E8E84-426E-40DD-AFC4-6F175D3DCCD1}">
              <a14:hiddenFill xmlns:a14="http://schemas.microsoft.com/office/drawing/2010/main">
                <a:solidFill>
                  <a:srgbClr val="FFFFFF"/>
                </a:solidFill>
              </a14:hiddenFill>
            </a:ext>
          </a:extLst>
        </p:spPr>
      </p:pic>
      <p:sp>
        <p:nvSpPr>
          <p:cNvPr id="2" name="CuadroTexto 1">
            <a:extLst>
              <a:ext uri="{FF2B5EF4-FFF2-40B4-BE49-F238E27FC236}">
                <a16:creationId xmlns:a16="http://schemas.microsoft.com/office/drawing/2014/main" id="{482C48B9-98AD-5825-D062-55B3D61DEE77}"/>
              </a:ext>
            </a:extLst>
          </p:cNvPr>
          <p:cNvSpPr txBox="1"/>
          <p:nvPr/>
        </p:nvSpPr>
        <p:spPr>
          <a:xfrm>
            <a:off x="9523401" y="182488"/>
            <a:ext cx="4199876" cy="1477328"/>
          </a:xfrm>
          <a:prstGeom prst="rect">
            <a:avLst/>
          </a:prstGeom>
          <a:noFill/>
        </p:spPr>
        <p:txBody>
          <a:bodyPr wrap="square">
            <a:spAutoFit/>
          </a:bodyPr>
          <a:lstStyle/>
          <a:p>
            <a:r>
              <a:rPr lang="es-MX" dirty="0"/>
              <a:t>En ésta imagen muestra el contenido de la pagina web. Colocando elementos semánticos de HTML5 dentro de cada uno de los recursos según corresponda.</a:t>
            </a:r>
          </a:p>
        </p:txBody>
      </p:sp>
      <p:sp>
        <p:nvSpPr>
          <p:cNvPr id="10" name="Globo: línea 9">
            <a:extLst>
              <a:ext uri="{FF2B5EF4-FFF2-40B4-BE49-F238E27FC236}">
                <a16:creationId xmlns:a16="http://schemas.microsoft.com/office/drawing/2014/main" id="{127D2D6E-CB78-3030-9FE2-915D766DAB93}"/>
              </a:ext>
            </a:extLst>
          </p:cNvPr>
          <p:cNvSpPr/>
          <p:nvPr/>
        </p:nvSpPr>
        <p:spPr>
          <a:xfrm>
            <a:off x="568434" y="73408"/>
            <a:ext cx="1209182" cy="490754"/>
          </a:xfrm>
          <a:prstGeom prst="borderCallout1">
            <a:avLst>
              <a:gd name="adj1" fmla="val 117"/>
              <a:gd name="adj2" fmla="val 100373"/>
              <a:gd name="adj3" fmla="val 14679"/>
              <a:gd name="adj4" fmla="val 113190"/>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s-MX" dirty="0" err="1"/>
              <a:t>header</a:t>
            </a:r>
            <a:endParaRPr lang="es-MX" dirty="0"/>
          </a:p>
        </p:txBody>
      </p:sp>
      <p:sp>
        <p:nvSpPr>
          <p:cNvPr id="11" name="Globo: línea 10">
            <a:extLst>
              <a:ext uri="{FF2B5EF4-FFF2-40B4-BE49-F238E27FC236}">
                <a16:creationId xmlns:a16="http://schemas.microsoft.com/office/drawing/2014/main" id="{154673B1-E8A9-ABA3-2D22-063A1C459F34}"/>
              </a:ext>
            </a:extLst>
          </p:cNvPr>
          <p:cNvSpPr/>
          <p:nvPr/>
        </p:nvSpPr>
        <p:spPr>
          <a:xfrm>
            <a:off x="7570147" y="468017"/>
            <a:ext cx="1209182" cy="490754"/>
          </a:xfrm>
          <a:prstGeom prst="borderCallout1">
            <a:avLst>
              <a:gd name="adj1" fmla="val 18750"/>
              <a:gd name="adj2" fmla="val -8333"/>
              <a:gd name="adj3" fmla="val 54273"/>
              <a:gd name="adj4" fmla="val -72083"/>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s-MX" dirty="0" err="1"/>
              <a:t>nav</a:t>
            </a:r>
            <a:endParaRPr lang="es-MX" dirty="0"/>
          </a:p>
        </p:txBody>
      </p:sp>
      <p:sp>
        <p:nvSpPr>
          <p:cNvPr id="14" name="Rectángulo 13">
            <a:extLst>
              <a:ext uri="{FF2B5EF4-FFF2-40B4-BE49-F238E27FC236}">
                <a16:creationId xmlns:a16="http://schemas.microsoft.com/office/drawing/2014/main" id="{4C4B0DB8-10C6-B45F-AE39-3B299EC27420}"/>
              </a:ext>
            </a:extLst>
          </p:cNvPr>
          <p:cNvSpPr/>
          <p:nvPr/>
        </p:nvSpPr>
        <p:spPr>
          <a:xfrm>
            <a:off x="3381742" y="1451610"/>
            <a:ext cx="4013468" cy="4684221"/>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5" name="Rectángulo 14">
            <a:extLst>
              <a:ext uri="{FF2B5EF4-FFF2-40B4-BE49-F238E27FC236}">
                <a16:creationId xmlns:a16="http://schemas.microsoft.com/office/drawing/2014/main" id="{949AC07D-455B-03A0-97A2-2E111A33339F}"/>
              </a:ext>
            </a:extLst>
          </p:cNvPr>
          <p:cNvSpPr/>
          <p:nvPr/>
        </p:nvSpPr>
        <p:spPr>
          <a:xfrm>
            <a:off x="1977535" y="169554"/>
            <a:ext cx="7339329" cy="78921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7" name="Rectángulo 16">
            <a:extLst>
              <a:ext uri="{FF2B5EF4-FFF2-40B4-BE49-F238E27FC236}">
                <a16:creationId xmlns:a16="http://schemas.microsoft.com/office/drawing/2014/main" id="{B0ACC192-6731-C7AE-A7D9-A2C8932A6F55}"/>
              </a:ext>
            </a:extLst>
          </p:cNvPr>
          <p:cNvSpPr/>
          <p:nvPr/>
        </p:nvSpPr>
        <p:spPr>
          <a:xfrm>
            <a:off x="2265831" y="622047"/>
            <a:ext cx="4430885" cy="30962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9" name="Rectángulo 18">
            <a:extLst>
              <a:ext uri="{FF2B5EF4-FFF2-40B4-BE49-F238E27FC236}">
                <a16:creationId xmlns:a16="http://schemas.microsoft.com/office/drawing/2014/main" id="{92FE3B10-CAD1-524E-E329-D59CE3997B14}"/>
              </a:ext>
            </a:extLst>
          </p:cNvPr>
          <p:cNvSpPr/>
          <p:nvPr/>
        </p:nvSpPr>
        <p:spPr>
          <a:xfrm>
            <a:off x="1977535" y="6135831"/>
            <a:ext cx="7351770" cy="24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900" dirty="0"/>
              <a:t>Todos los derechos reservados</a:t>
            </a:r>
          </a:p>
        </p:txBody>
      </p:sp>
      <p:sp>
        <p:nvSpPr>
          <p:cNvPr id="24" name="Globo: línea 23">
            <a:extLst>
              <a:ext uri="{FF2B5EF4-FFF2-40B4-BE49-F238E27FC236}">
                <a16:creationId xmlns:a16="http://schemas.microsoft.com/office/drawing/2014/main" id="{8F278E4F-7271-F17B-6FAD-927B47CD745E}"/>
              </a:ext>
            </a:extLst>
          </p:cNvPr>
          <p:cNvSpPr/>
          <p:nvPr/>
        </p:nvSpPr>
        <p:spPr>
          <a:xfrm>
            <a:off x="7886744" y="5325116"/>
            <a:ext cx="1209182" cy="490754"/>
          </a:xfrm>
          <a:prstGeom prst="borderCallout1">
            <a:avLst>
              <a:gd name="adj1" fmla="val 18750"/>
              <a:gd name="adj2" fmla="val -8333"/>
              <a:gd name="adj3" fmla="val 166068"/>
              <a:gd name="adj4" fmla="val -24820"/>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s-MX" dirty="0" err="1"/>
              <a:t>footer</a:t>
            </a:r>
            <a:endParaRPr lang="es-MX" dirty="0"/>
          </a:p>
        </p:txBody>
      </p:sp>
      <p:sp>
        <p:nvSpPr>
          <p:cNvPr id="26" name="Globo: línea 25">
            <a:extLst>
              <a:ext uri="{FF2B5EF4-FFF2-40B4-BE49-F238E27FC236}">
                <a16:creationId xmlns:a16="http://schemas.microsoft.com/office/drawing/2014/main" id="{C156D6EF-078C-A0E2-E4A7-F2A46D647A59}"/>
              </a:ext>
            </a:extLst>
          </p:cNvPr>
          <p:cNvSpPr/>
          <p:nvPr/>
        </p:nvSpPr>
        <p:spPr>
          <a:xfrm>
            <a:off x="8252952" y="1265874"/>
            <a:ext cx="1209182" cy="490754"/>
          </a:xfrm>
          <a:prstGeom prst="borderCallout1">
            <a:avLst>
              <a:gd name="adj1" fmla="val 18750"/>
              <a:gd name="adj2" fmla="val -8333"/>
              <a:gd name="adj3" fmla="val 54273"/>
              <a:gd name="adj4" fmla="val -72083"/>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s-MX" dirty="0" err="1"/>
              <a:t>main</a:t>
            </a:r>
            <a:endParaRPr lang="es-MX" dirty="0"/>
          </a:p>
        </p:txBody>
      </p:sp>
      <p:sp>
        <p:nvSpPr>
          <p:cNvPr id="27" name="Rectángulo 26">
            <a:extLst>
              <a:ext uri="{FF2B5EF4-FFF2-40B4-BE49-F238E27FC236}">
                <a16:creationId xmlns:a16="http://schemas.microsoft.com/office/drawing/2014/main" id="{3DFFF6FB-C454-9B10-7FFF-30D20EF81A77}"/>
              </a:ext>
            </a:extLst>
          </p:cNvPr>
          <p:cNvSpPr/>
          <p:nvPr/>
        </p:nvSpPr>
        <p:spPr>
          <a:xfrm>
            <a:off x="2003186" y="1424515"/>
            <a:ext cx="1245727" cy="4684221"/>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0" name="Globo: línea 29">
            <a:extLst>
              <a:ext uri="{FF2B5EF4-FFF2-40B4-BE49-F238E27FC236}">
                <a16:creationId xmlns:a16="http://schemas.microsoft.com/office/drawing/2014/main" id="{A4414F0F-DA6B-05FE-ED14-A227DDC1E39D}"/>
              </a:ext>
            </a:extLst>
          </p:cNvPr>
          <p:cNvSpPr/>
          <p:nvPr/>
        </p:nvSpPr>
        <p:spPr>
          <a:xfrm>
            <a:off x="4054490" y="891879"/>
            <a:ext cx="1209182" cy="490754"/>
          </a:xfrm>
          <a:prstGeom prst="borderCallout1">
            <a:avLst>
              <a:gd name="adj1" fmla="val 18750"/>
              <a:gd name="adj2" fmla="val -8333"/>
              <a:gd name="adj3" fmla="val 121816"/>
              <a:gd name="adj4" fmla="val -69247"/>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s-MX" dirty="0"/>
              <a:t>aside</a:t>
            </a:r>
          </a:p>
        </p:txBody>
      </p:sp>
      <p:sp>
        <p:nvSpPr>
          <p:cNvPr id="31" name="Rectángulo 30">
            <a:extLst>
              <a:ext uri="{FF2B5EF4-FFF2-40B4-BE49-F238E27FC236}">
                <a16:creationId xmlns:a16="http://schemas.microsoft.com/office/drawing/2014/main" id="{A4E968CB-4974-72B5-FA65-B3A9E6D138C4}"/>
              </a:ext>
            </a:extLst>
          </p:cNvPr>
          <p:cNvSpPr/>
          <p:nvPr/>
        </p:nvSpPr>
        <p:spPr>
          <a:xfrm>
            <a:off x="3427644" y="1499820"/>
            <a:ext cx="3886902" cy="154055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2" name="Globo: línea 31">
            <a:extLst>
              <a:ext uri="{FF2B5EF4-FFF2-40B4-BE49-F238E27FC236}">
                <a16:creationId xmlns:a16="http://schemas.microsoft.com/office/drawing/2014/main" id="{68EF69EE-4792-7400-7737-96D5EF89F8A8}"/>
              </a:ext>
            </a:extLst>
          </p:cNvPr>
          <p:cNvSpPr/>
          <p:nvPr/>
        </p:nvSpPr>
        <p:spPr>
          <a:xfrm>
            <a:off x="8166025" y="2161224"/>
            <a:ext cx="1209182" cy="490754"/>
          </a:xfrm>
          <a:prstGeom prst="borderCallout1">
            <a:avLst>
              <a:gd name="adj1" fmla="val 18750"/>
              <a:gd name="adj2" fmla="val -8333"/>
              <a:gd name="adj3" fmla="val 54273"/>
              <a:gd name="adj4" fmla="val -72083"/>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s-MX" dirty="0" err="1"/>
              <a:t>section</a:t>
            </a:r>
            <a:endParaRPr lang="es-MX" dirty="0"/>
          </a:p>
        </p:txBody>
      </p:sp>
      <p:sp>
        <p:nvSpPr>
          <p:cNvPr id="33" name="Globo: línea 32">
            <a:extLst>
              <a:ext uri="{FF2B5EF4-FFF2-40B4-BE49-F238E27FC236}">
                <a16:creationId xmlns:a16="http://schemas.microsoft.com/office/drawing/2014/main" id="{5CFAE967-BFE2-FD0F-B1EF-FE934DEA7297}"/>
              </a:ext>
            </a:extLst>
          </p:cNvPr>
          <p:cNvSpPr/>
          <p:nvPr/>
        </p:nvSpPr>
        <p:spPr>
          <a:xfrm>
            <a:off x="5435901" y="1988648"/>
            <a:ext cx="1209182" cy="490754"/>
          </a:xfrm>
          <a:prstGeom prst="borderCallout1">
            <a:avLst>
              <a:gd name="adj1" fmla="val 18750"/>
              <a:gd name="adj2" fmla="val -8333"/>
              <a:gd name="adj3" fmla="val 54273"/>
              <a:gd name="adj4" fmla="val -72083"/>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s-MX" dirty="0"/>
              <a:t>figure</a:t>
            </a:r>
          </a:p>
        </p:txBody>
      </p:sp>
      <p:sp>
        <p:nvSpPr>
          <p:cNvPr id="34" name="Rectángulo 33">
            <a:extLst>
              <a:ext uri="{FF2B5EF4-FFF2-40B4-BE49-F238E27FC236}">
                <a16:creationId xmlns:a16="http://schemas.microsoft.com/office/drawing/2014/main" id="{8B8DD438-14FF-1986-2545-1726F16E1355}"/>
              </a:ext>
            </a:extLst>
          </p:cNvPr>
          <p:cNvSpPr/>
          <p:nvPr/>
        </p:nvSpPr>
        <p:spPr>
          <a:xfrm>
            <a:off x="2003185" y="6130068"/>
            <a:ext cx="7351769" cy="28343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5" name="CuadroTexto 34">
            <a:extLst>
              <a:ext uri="{FF2B5EF4-FFF2-40B4-BE49-F238E27FC236}">
                <a16:creationId xmlns:a16="http://schemas.microsoft.com/office/drawing/2014/main" id="{411FDA4D-3BAB-E619-F117-2299577701A1}"/>
              </a:ext>
            </a:extLst>
          </p:cNvPr>
          <p:cNvSpPr txBox="1"/>
          <p:nvPr/>
        </p:nvSpPr>
        <p:spPr>
          <a:xfrm>
            <a:off x="9523400" y="1702226"/>
            <a:ext cx="8273109" cy="4616648"/>
          </a:xfrm>
          <a:prstGeom prst="rect">
            <a:avLst/>
          </a:prstGeom>
          <a:noFill/>
        </p:spPr>
        <p:txBody>
          <a:bodyPr wrap="square">
            <a:spAutoFit/>
          </a:bodyPr>
          <a:lstStyle/>
          <a:p>
            <a:r>
              <a:rPr lang="es-MX" sz="1400" dirty="0"/>
              <a:t>Estás son algunos elementos y atributos que trabajan en conjunto con las etiquetas mostradas en la imagen.</a:t>
            </a:r>
          </a:p>
          <a:p>
            <a:endParaRPr lang="es-MX" sz="1400" dirty="0"/>
          </a:p>
          <a:p>
            <a:r>
              <a:rPr lang="es-MX" sz="1400" b="1" dirty="0" err="1"/>
              <a:t>figcaption</a:t>
            </a:r>
            <a:r>
              <a:rPr lang="es-MX" sz="1400" dirty="0"/>
              <a:t>: Define el titulo para un elemento &lt;figure&gt;.</a:t>
            </a:r>
          </a:p>
          <a:p>
            <a:r>
              <a:rPr lang="es-MX" sz="1400" b="1" dirty="0" err="1"/>
              <a:t>header</a:t>
            </a:r>
            <a:r>
              <a:rPr lang="es-MX" sz="1400" dirty="0"/>
              <a:t>: Define el contenido que debe considerarse la información introductoria de una página o sección.</a:t>
            </a:r>
          </a:p>
          <a:p>
            <a:r>
              <a:rPr lang="es-MX" sz="1400" b="1" dirty="0"/>
              <a:t>time</a:t>
            </a:r>
            <a:r>
              <a:rPr lang="es-MX" sz="1400" dirty="0"/>
              <a:t>: Define una fecha/hora.</a:t>
            </a:r>
          </a:p>
          <a:p>
            <a:r>
              <a:rPr lang="es-MX" sz="1400" b="1" dirty="0" err="1"/>
              <a:t>section</a:t>
            </a:r>
            <a:r>
              <a:rPr lang="es-MX" sz="1400" dirty="0"/>
              <a:t>: Usar esta etiqueta es una forma de agrupar contenido cercano de un tema similar.</a:t>
            </a:r>
          </a:p>
          <a:p>
            <a:r>
              <a:rPr lang="es-MX" sz="1400" b="1" dirty="0" err="1"/>
              <a:t>mark</a:t>
            </a:r>
            <a:r>
              <a:rPr lang="es-MX" sz="1400" dirty="0"/>
              <a:t>:  Define el texto marcado/resaltado.</a:t>
            </a:r>
          </a:p>
          <a:p>
            <a:r>
              <a:rPr lang="es-MX" sz="1400" b="1" dirty="0"/>
              <a:t>figure</a:t>
            </a:r>
            <a:r>
              <a:rPr lang="es-MX" sz="1400" dirty="0"/>
              <a:t>: Especifica contenido independiente, como ilustraciones, 				diagramas, fotos, listas de códigos, etc.</a:t>
            </a:r>
          </a:p>
          <a:p>
            <a:r>
              <a:rPr lang="es-MX" sz="1400" b="1" dirty="0" err="1"/>
              <a:t>details</a:t>
            </a:r>
            <a:r>
              <a:rPr lang="es-MX" sz="1400" dirty="0"/>
              <a:t>: Define detalles adicionales que el usuario puede ver u ocultar.</a:t>
            </a:r>
          </a:p>
          <a:p>
            <a:r>
              <a:rPr lang="es-MX" sz="1400" b="1" dirty="0" err="1"/>
              <a:t>nav</a:t>
            </a:r>
            <a:r>
              <a:rPr lang="es-MX" sz="1400" dirty="0"/>
              <a:t>: Los enlaces del menú de navegación principal se colocarían todos 	dentro de esta etiqueta.</a:t>
            </a:r>
          </a:p>
          <a:p>
            <a:r>
              <a:rPr lang="es-MX" sz="1400" b="1" dirty="0"/>
              <a:t>aside</a:t>
            </a:r>
            <a:r>
              <a:rPr lang="es-MX" sz="1400" dirty="0"/>
              <a:t>: Define el contenido que es menos importante. A menudo se usa para barras laterales, áreas que agregan información completamente per no vital.</a:t>
            </a:r>
          </a:p>
          <a:p>
            <a:r>
              <a:rPr lang="es-MX" sz="1400" b="1" dirty="0" err="1"/>
              <a:t>article</a:t>
            </a:r>
            <a:r>
              <a:rPr lang="es-MX" sz="1400" dirty="0"/>
              <a:t>: Define el contenido autónomo que podría ser independiente de la pagina o el sitio en el que se encuentra. Por ejemplo, una entrada de blog.</a:t>
            </a:r>
          </a:p>
          <a:p>
            <a:r>
              <a:rPr lang="es-MX" sz="1400" b="1" dirty="0" err="1"/>
              <a:t>main</a:t>
            </a:r>
            <a:r>
              <a:rPr lang="es-MX" sz="1400" dirty="0"/>
              <a:t>: El cuerpo de una pagina debe ir dentro de esta etiqueta, no en las barras laterales ni en la navegación  principal, Debe haber solo una por pagina.</a:t>
            </a:r>
          </a:p>
          <a:p>
            <a:r>
              <a:rPr lang="es-MX" sz="1400" b="1" dirty="0" err="1"/>
              <a:t>footer</a:t>
            </a:r>
            <a:r>
              <a:rPr lang="es-MX" sz="1400" dirty="0"/>
              <a:t>: Define un piel de página para un documento o sección.</a:t>
            </a:r>
          </a:p>
        </p:txBody>
      </p:sp>
    </p:spTree>
    <p:extLst>
      <p:ext uri="{BB962C8B-B14F-4D97-AF65-F5344CB8AC3E}">
        <p14:creationId xmlns:p14="http://schemas.microsoft.com/office/powerpoint/2010/main" val="38614209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82C2E9EC-8412-8DA2-4567-3D657A350BA3}"/>
              </a:ext>
            </a:extLst>
          </p:cNvPr>
          <p:cNvSpPr>
            <a:spLocks noGrp="1"/>
          </p:cNvSpPr>
          <p:nvPr>
            <p:ph type="sldNum" sz="quarter" idx="12"/>
          </p:nvPr>
        </p:nvSpPr>
        <p:spPr/>
        <p:txBody>
          <a:bodyPr/>
          <a:lstStyle/>
          <a:p>
            <a:fld id="{FE569E57-A1D0-47AE-A3E4-85DA6C503064}" type="slidenum">
              <a:rPr lang="es-MX" smtClean="0"/>
              <a:t>24</a:t>
            </a:fld>
            <a:endParaRPr lang="es-MX"/>
          </a:p>
        </p:txBody>
      </p:sp>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9" name="CuadroTexto 18">
            <a:extLst>
              <a:ext uri="{FF2B5EF4-FFF2-40B4-BE49-F238E27FC236}">
                <a16:creationId xmlns:a16="http://schemas.microsoft.com/office/drawing/2014/main" id="{592CE0EA-3FD6-2AD1-66B4-A8ADF515196F}"/>
              </a:ext>
            </a:extLst>
          </p:cNvPr>
          <p:cNvSpPr txBox="1"/>
          <p:nvPr/>
        </p:nvSpPr>
        <p:spPr>
          <a:xfrm>
            <a:off x="1268729" y="242340"/>
            <a:ext cx="12526109" cy="1200329"/>
          </a:xfrm>
          <a:prstGeom prst="rect">
            <a:avLst/>
          </a:prstGeom>
          <a:noFill/>
        </p:spPr>
        <p:txBody>
          <a:bodyPr wrap="square">
            <a:spAutoFit/>
          </a:bodyPr>
          <a:lstStyle/>
          <a:p>
            <a:r>
              <a:rPr lang="es-MX" dirty="0"/>
              <a:t>Cuando empezamos a escribir código HTML en el editor, primero tenemos que dar el Tipo de Documento. Este tipo de documento le dice al navegador qué tipo de código está escrito en el archivo. Este tipo de documento se denomina como </a:t>
            </a:r>
            <a:r>
              <a:rPr lang="es-MX" dirty="0" err="1"/>
              <a:t>doctype</a:t>
            </a:r>
            <a:r>
              <a:rPr lang="es-MX" dirty="0"/>
              <a:t> en HTML. Todo documento HTML debe comenzar con </a:t>
            </a:r>
            <a:r>
              <a:rPr lang="es-MX" dirty="0" err="1"/>
              <a:t>doctype</a:t>
            </a:r>
            <a:r>
              <a:rPr lang="es-MX" dirty="0"/>
              <a:t>. La sintaxis para escribir </a:t>
            </a:r>
            <a:r>
              <a:rPr lang="es-MX" dirty="0" err="1"/>
              <a:t>doctype</a:t>
            </a:r>
            <a:r>
              <a:rPr lang="es-MX" dirty="0"/>
              <a:t> es la siguiente: </a:t>
            </a:r>
          </a:p>
        </p:txBody>
      </p:sp>
      <p:pic>
        <p:nvPicPr>
          <p:cNvPr id="21" name="Imagen 20">
            <a:extLst>
              <a:ext uri="{FF2B5EF4-FFF2-40B4-BE49-F238E27FC236}">
                <a16:creationId xmlns:a16="http://schemas.microsoft.com/office/drawing/2014/main" id="{2B273E51-009F-5D0A-D1AC-29F1DC5C4221}"/>
              </a:ext>
            </a:extLst>
          </p:cNvPr>
          <p:cNvPicPr>
            <a:picLocks noChangeAspect="1"/>
          </p:cNvPicPr>
          <p:nvPr/>
        </p:nvPicPr>
        <p:blipFill>
          <a:blip r:embed="rId5"/>
          <a:stretch>
            <a:fillRect/>
          </a:stretch>
        </p:blipFill>
        <p:spPr>
          <a:xfrm>
            <a:off x="6264275" y="1050031"/>
            <a:ext cx="1558925" cy="519642"/>
          </a:xfrm>
          <a:prstGeom prst="rect">
            <a:avLst/>
          </a:prstGeom>
          <a:ln>
            <a:noFill/>
          </a:ln>
          <a:effectLst>
            <a:softEdge rad="112500"/>
          </a:effectLst>
        </p:spPr>
      </p:pic>
      <p:sp>
        <p:nvSpPr>
          <p:cNvPr id="23" name="CuadroTexto 22">
            <a:extLst>
              <a:ext uri="{FF2B5EF4-FFF2-40B4-BE49-F238E27FC236}">
                <a16:creationId xmlns:a16="http://schemas.microsoft.com/office/drawing/2014/main" id="{D6A9EC2C-7576-4528-BA00-B8D296D78F05}"/>
              </a:ext>
            </a:extLst>
          </p:cNvPr>
          <p:cNvSpPr txBox="1"/>
          <p:nvPr/>
        </p:nvSpPr>
        <p:spPr>
          <a:xfrm>
            <a:off x="1326514" y="1604646"/>
            <a:ext cx="16634545" cy="646331"/>
          </a:xfrm>
          <a:prstGeom prst="rect">
            <a:avLst/>
          </a:prstGeom>
          <a:noFill/>
        </p:spPr>
        <p:txBody>
          <a:bodyPr wrap="square">
            <a:spAutoFit/>
          </a:bodyPr>
          <a:lstStyle/>
          <a:p>
            <a:r>
              <a:rPr lang="es-MX" dirty="0"/>
              <a:t>Tenemos que especificar aún más el nombre y la versión de HTML en la etiqueta anterior. Ya que usaremos HTML 5 en estas notas, la sintaxis de HTML5 </a:t>
            </a:r>
            <a:r>
              <a:rPr lang="es-MX" dirty="0" err="1"/>
              <a:t>doctype</a:t>
            </a:r>
            <a:r>
              <a:rPr lang="es-MX" dirty="0"/>
              <a:t> es la siguiente: </a:t>
            </a:r>
          </a:p>
        </p:txBody>
      </p:sp>
      <p:pic>
        <p:nvPicPr>
          <p:cNvPr id="25" name="Imagen 24">
            <a:extLst>
              <a:ext uri="{FF2B5EF4-FFF2-40B4-BE49-F238E27FC236}">
                <a16:creationId xmlns:a16="http://schemas.microsoft.com/office/drawing/2014/main" id="{0D49230A-6077-3E89-E382-25147AD74AB5}"/>
              </a:ext>
            </a:extLst>
          </p:cNvPr>
          <p:cNvPicPr>
            <a:picLocks noChangeAspect="1"/>
          </p:cNvPicPr>
          <p:nvPr/>
        </p:nvPicPr>
        <p:blipFill rotWithShape="1">
          <a:blip r:embed="rId6"/>
          <a:srcRect r="71731" b="2292"/>
          <a:stretch/>
        </p:blipFill>
        <p:spPr>
          <a:xfrm>
            <a:off x="4909719" y="1927194"/>
            <a:ext cx="1743359" cy="519642"/>
          </a:xfrm>
          <a:prstGeom prst="rect">
            <a:avLst/>
          </a:prstGeom>
          <a:ln>
            <a:noFill/>
          </a:ln>
          <a:effectLst>
            <a:softEdge rad="112500"/>
          </a:effectLst>
        </p:spPr>
      </p:pic>
      <p:sp>
        <p:nvSpPr>
          <p:cNvPr id="30" name="CuadroTexto 29">
            <a:extLst>
              <a:ext uri="{FF2B5EF4-FFF2-40B4-BE49-F238E27FC236}">
                <a16:creationId xmlns:a16="http://schemas.microsoft.com/office/drawing/2014/main" id="{7BC0AB04-BBE7-1142-FB90-1E8CAE98683C}"/>
              </a:ext>
            </a:extLst>
          </p:cNvPr>
          <p:cNvSpPr txBox="1"/>
          <p:nvPr/>
        </p:nvSpPr>
        <p:spPr>
          <a:xfrm>
            <a:off x="1326514" y="2576475"/>
            <a:ext cx="16182994" cy="2031325"/>
          </a:xfrm>
          <a:prstGeom prst="rect">
            <a:avLst/>
          </a:prstGeom>
          <a:noFill/>
        </p:spPr>
        <p:txBody>
          <a:bodyPr wrap="square">
            <a:spAutoFit/>
          </a:bodyPr>
          <a:lstStyle/>
          <a:p>
            <a:r>
              <a:rPr lang="es-MX" dirty="0"/>
              <a:t>No tiene ni contenido ni etiqueta de cierre, simplemente indica al navegador que el documento es de tipo HTML5</a:t>
            </a:r>
          </a:p>
          <a:p>
            <a:endParaRPr lang="es-MX" dirty="0"/>
          </a:p>
          <a:p>
            <a:r>
              <a:rPr lang="es-MX" dirty="0"/>
              <a:t>Justo después de esta irá la etiqueta &lt;</a:t>
            </a:r>
            <a:r>
              <a:rPr lang="es-MX" dirty="0" err="1"/>
              <a:t>html</a:t>
            </a:r>
            <a:r>
              <a:rPr lang="es-MX" dirty="0"/>
              <a:t>&gt;. La etiqueta &lt;</a:t>
            </a:r>
            <a:r>
              <a:rPr lang="es-MX" dirty="0" err="1"/>
              <a:t>html</a:t>
            </a:r>
            <a:r>
              <a:rPr lang="es-MX" dirty="0"/>
              <a:t>&gt; sirve para indicar que el</a:t>
            </a:r>
          </a:p>
          <a:p>
            <a:r>
              <a:rPr lang="es-MX" dirty="0"/>
              <a:t>documento es un documento HTML y el navegador lo interpretara como tal. Esta</a:t>
            </a:r>
          </a:p>
          <a:p>
            <a:r>
              <a:rPr lang="es-MX" dirty="0"/>
              <a:t>segunda etiqueta sí que tiene etiqueta de cierre (&lt;/</a:t>
            </a:r>
            <a:r>
              <a:rPr lang="es-MX" dirty="0" err="1"/>
              <a:t>html</a:t>
            </a:r>
            <a:r>
              <a:rPr lang="es-MX" dirty="0"/>
              <a:t>&gt;) y englobará todo el contenido</a:t>
            </a:r>
          </a:p>
          <a:p>
            <a:r>
              <a:rPr lang="es-MX" dirty="0"/>
              <a:t>de la página.</a:t>
            </a:r>
          </a:p>
          <a:p>
            <a:endParaRPr lang="es-MX" dirty="0"/>
          </a:p>
        </p:txBody>
      </p:sp>
      <p:pic>
        <p:nvPicPr>
          <p:cNvPr id="33" name="Imagen 32">
            <a:extLst>
              <a:ext uri="{FF2B5EF4-FFF2-40B4-BE49-F238E27FC236}">
                <a16:creationId xmlns:a16="http://schemas.microsoft.com/office/drawing/2014/main" id="{8F95DBF6-D127-DD39-4A78-F7736C55FC0E}"/>
              </a:ext>
            </a:extLst>
          </p:cNvPr>
          <p:cNvPicPr>
            <a:picLocks noChangeAspect="1"/>
          </p:cNvPicPr>
          <p:nvPr/>
        </p:nvPicPr>
        <p:blipFill>
          <a:blip r:embed="rId7"/>
          <a:stretch>
            <a:fillRect/>
          </a:stretch>
        </p:blipFill>
        <p:spPr>
          <a:xfrm>
            <a:off x="12444196" y="3054883"/>
            <a:ext cx="1683284" cy="1113557"/>
          </a:xfrm>
          <a:prstGeom prst="rect">
            <a:avLst/>
          </a:prstGeom>
        </p:spPr>
      </p:pic>
      <p:sp>
        <p:nvSpPr>
          <p:cNvPr id="36" name="CuadroTexto 35">
            <a:extLst>
              <a:ext uri="{FF2B5EF4-FFF2-40B4-BE49-F238E27FC236}">
                <a16:creationId xmlns:a16="http://schemas.microsoft.com/office/drawing/2014/main" id="{69420992-D75D-3DEE-D6F4-1B1ED23247C8}"/>
              </a:ext>
            </a:extLst>
          </p:cNvPr>
          <p:cNvSpPr txBox="1"/>
          <p:nvPr/>
        </p:nvSpPr>
        <p:spPr>
          <a:xfrm>
            <a:off x="1388772" y="4348019"/>
            <a:ext cx="4595444" cy="1754326"/>
          </a:xfrm>
          <a:prstGeom prst="rect">
            <a:avLst/>
          </a:prstGeom>
          <a:solidFill>
            <a:srgbClr val="B4C7DC"/>
          </a:solidFill>
        </p:spPr>
        <p:txBody>
          <a:bodyPr wrap="square">
            <a:spAutoFit/>
          </a:bodyPr>
          <a:lstStyle/>
          <a:p>
            <a:r>
              <a:rPr lang="es-MX" b="1" dirty="0">
                <a:solidFill>
                  <a:schemeClr val="bg1"/>
                </a:solidFill>
              </a:rPr>
              <a:t>&lt;!</a:t>
            </a:r>
            <a:r>
              <a:rPr lang="es-MX" b="1" dirty="0" err="1">
                <a:solidFill>
                  <a:schemeClr val="bg1"/>
                </a:solidFill>
              </a:rPr>
              <a:t>doctype</a:t>
            </a:r>
            <a:r>
              <a:rPr lang="es-MX" b="1" dirty="0">
                <a:solidFill>
                  <a:schemeClr val="bg1"/>
                </a:solidFill>
              </a:rPr>
              <a:t> </a:t>
            </a:r>
            <a:r>
              <a:rPr lang="es-MX" b="1" dirty="0" err="1">
                <a:solidFill>
                  <a:schemeClr val="bg1"/>
                </a:solidFill>
              </a:rPr>
              <a:t>html</a:t>
            </a:r>
            <a:r>
              <a:rPr lang="es-MX" b="1" dirty="0">
                <a:solidFill>
                  <a:schemeClr val="bg1"/>
                </a:solidFill>
              </a:rPr>
              <a:t>&gt;</a:t>
            </a:r>
          </a:p>
          <a:p>
            <a:r>
              <a:rPr lang="es-MX" b="1" dirty="0">
                <a:solidFill>
                  <a:schemeClr val="bg1"/>
                </a:solidFill>
              </a:rPr>
              <a:t>&lt;</a:t>
            </a:r>
            <a:r>
              <a:rPr lang="es-MX" b="1" dirty="0" err="1">
                <a:solidFill>
                  <a:schemeClr val="bg1"/>
                </a:solidFill>
              </a:rPr>
              <a:t>html</a:t>
            </a:r>
            <a:r>
              <a:rPr lang="es-MX" b="1" dirty="0">
                <a:solidFill>
                  <a:schemeClr val="bg1"/>
                </a:solidFill>
              </a:rPr>
              <a:t>&gt;</a:t>
            </a:r>
          </a:p>
          <a:p>
            <a:r>
              <a:rPr lang="es-MX" b="1" dirty="0">
                <a:solidFill>
                  <a:schemeClr val="bg1"/>
                </a:solidFill>
              </a:rPr>
              <a:t>	&lt;head&gt;</a:t>
            </a:r>
          </a:p>
          <a:p>
            <a:r>
              <a:rPr lang="es-MX" b="1" dirty="0">
                <a:solidFill>
                  <a:schemeClr val="bg1"/>
                </a:solidFill>
              </a:rPr>
              <a:t>		...elementos de la cabecera...</a:t>
            </a:r>
          </a:p>
          <a:p>
            <a:r>
              <a:rPr lang="es-MX" b="1" dirty="0">
                <a:solidFill>
                  <a:schemeClr val="bg1"/>
                </a:solidFill>
              </a:rPr>
              <a:t>	&lt;/head&gt;</a:t>
            </a:r>
          </a:p>
          <a:p>
            <a:r>
              <a:rPr lang="es-MX" b="1" dirty="0">
                <a:solidFill>
                  <a:schemeClr val="bg1"/>
                </a:solidFill>
              </a:rPr>
              <a:t>&lt;/</a:t>
            </a:r>
            <a:r>
              <a:rPr lang="es-MX" b="1" dirty="0" err="1">
                <a:solidFill>
                  <a:schemeClr val="bg1"/>
                </a:solidFill>
              </a:rPr>
              <a:t>html</a:t>
            </a:r>
            <a:r>
              <a:rPr lang="es-MX" b="1" dirty="0">
                <a:solidFill>
                  <a:schemeClr val="bg1"/>
                </a:solidFill>
              </a:rPr>
              <a:t>&gt;</a:t>
            </a:r>
          </a:p>
        </p:txBody>
      </p:sp>
    </p:spTree>
    <p:extLst>
      <p:ext uri="{BB962C8B-B14F-4D97-AF65-F5344CB8AC3E}">
        <p14:creationId xmlns:p14="http://schemas.microsoft.com/office/powerpoint/2010/main" val="8737207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26631E84-35A5-D0FC-A2CC-C8CF38AD1FC0}"/>
              </a:ext>
            </a:extLst>
          </p:cNvPr>
          <p:cNvSpPr>
            <a:spLocks noGrp="1"/>
          </p:cNvSpPr>
          <p:nvPr>
            <p:ph type="sldNum" sz="quarter" idx="12"/>
          </p:nvPr>
        </p:nvSpPr>
        <p:spPr/>
        <p:txBody>
          <a:bodyPr/>
          <a:lstStyle/>
          <a:p>
            <a:fld id="{FE569E57-A1D0-47AE-A3E4-85DA6C503064}" type="slidenum">
              <a:rPr lang="es-MX" smtClean="0"/>
              <a:t>25</a:t>
            </a:fld>
            <a:endParaRPr lang="es-MX"/>
          </a:p>
        </p:txBody>
      </p:sp>
      <p:sp>
        <p:nvSpPr>
          <p:cNvPr id="20" name="CuadroTexto 19">
            <a:extLst>
              <a:ext uri="{FF2B5EF4-FFF2-40B4-BE49-F238E27FC236}">
                <a16:creationId xmlns:a16="http://schemas.microsoft.com/office/drawing/2014/main" id="{F533E9F4-3067-4AD7-B65F-CF5F8E4139A8}"/>
              </a:ext>
            </a:extLst>
          </p:cNvPr>
          <p:cNvSpPr txBox="1"/>
          <p:nvPr/>
        </p:nvSpPr>
        <p:spPr>
          <a:xfrm>
            <a:off x="942306" y="163371"/>
            <a:ext cx="12870180" cy="369332"/>
          </a:xfrm>
          <a:prstGeom prst="rect">
            <a:avLst/>
          </a:prstGeom>
          <a:noFill/>
        </p:spPr>
        <p:txBody>
          <a:bodyPr wrap="square">
            <a:spAutoFit/>
          </a:bodyPr>
          <a:lstStyle/>
          <a:p>
            <a:r>
              <a:rPr lang="es-MX" dirty="0"/>
              <a:t>Dentro de las etiquetas &lt;head&gt; y &lt;/head&gt;, colocaremos las etiquetas &lt;</a:t>
            </a:r>
            <a:r>
              <a:rPr lang="es-MX" dirty="0" err="1"/>
              <a:t>title</a:t>
            </a:r>
            <a:r>
              <a:rPr lang="es-MX" dirty="0"/>
              <a:t>&gt; y &lt;/</a:t>
            </a:r>
            <a:r>
              <a:rPr lang="es-MX" dirty="0" err="1"/>
              <a:t>title</a:t>
            </a:r>
            <a:r>
              <a:rPr lang="es-MX" dirty="0"/>
              <a:t>&gt; de la siguiente manera:</a:t>
            </a:r>
          </a:p>
        </p:txBody>
      </p:sp>
      <p:sp>
        <p:nvSpPr>
          <p:cNvPr id="22" name="CuadroTexto 21">
            <a:extLst>
              <a:ext uri="{FF2B5EF4-FFF2-40B4-BE49-F238E27FC236}">
                <a16:creationId xmlns:a16="http://schemas.microsoft.com/office/drawing/2014/main" id="{1E0039B3-3E86-1278-1F16-D0FA222D448F}"/>
              </a:ext>
            </a:extLst>
          </p:cNvPr>
          <p:cNvSpPr txBox="1"/>
          <p:nvPr/>
        </p:nvSpPr>
        <p:spPr>
          <a:xfrm>
            <a:off x="1092955" y="713394"/>
            <a:ext cx="4595444" cy="1754326"/>
          </a:xfrm>
          <a:prstGeom prst="rect">
            <a:avLst/>
          </a:prstGeom>
          <a:solidFill>
            <a:srgbClr val="B4C7DC"/>
          </a:solidFill>
        </p:spPr>
        <p:txBody>
          <a:bodyPr wrap="square">
            <a:spAutoFit/>
          </a:bodyPr>
          <a:lstStyle/>
          <a:p>
            <a:r>
              <a:rPr lang="en-US" b="1" dirty="0">
                <a:solidFill>
                  <a:schemeClr val="bg1"/>
                </a:solidFill>
              </a:rPr>
              <a:t>&lt;!doctype html&gt;</a:t>
            </a:r>
          </a:p>
          <a:p>
            <a:r>
              <a:rPr lang="en-US" b="1" dirty="0">
                <a:solidFill>
                  <a:schemeClr val="bg1"/>
                </a:solidFill>
              </a:rPr>
              <a:t>&lt;html&gt;</a:t>
            </a:r>
          </a:p>
          <a:p>
            <a:r>
              <a:rPr lang="en-US" b="1" dirty="0">
                <a:solidFill>
                  <a:schemeClr val="bg1"/>
                </a:solidFill>
              </a:rPr>
              <a:t>	&lt;head&gt;</a:t>
            </a:r>
          </a:p>
          <a:p>
            <a:r>
              <a:rPr lang="en-US" b="1" dirty="0">
                <a:solidFill>
                  <a:schemeClr val="bg1"/>
                </a:solidFill>
              </a:rPr>
              <a:t>		&lt;title&gt; Mi primer </a:t>
            </a:r>
            <a:r>
              <a:rPr lang="en-US" b="1" dirty="0" err="1">
                <a:solidFill>
                  <a:schemeClr val="bg1"/>
                </a:solidFill>
              </a:rPr>
              <a:t>titulo</a:t>
            </a:r>
            <a:r>
              <a:rPr lang="en-US" b="1" dirty="0">
                <a:solidFill>
                  <a:schemeClr val="bg1"/>
                </a:solidFill>
              </a:rPr>
              <a:t> &lt;/title&gt;</a:t>
            </a:r>
          </a:p>
          <a:p>
            <a:r>
              <a:rPr lang="en-US" b="1" dirty="0">
                <a:solidFill>
                  <a:schemeClr val="bg1"/>
                </a:solidFill>
              </a:rPr>
              <a:t>	&lt;/head&gt;</a:t>
            </a:r>
          </a:p>
          <a:p>
            <a:r>
              <a:rPr lang="en-US" b="1" dirty="0">
                <a:solidFill>
                  <a:schemeClr val="bg1"/>
                </a:solidFill>
              </a:rPr>
              <a:t>&lt;/html&gt;</a:t>
            </a:r>
            <a:endParaRPr lang="es-MX" b="1" dirty="0">
              <a:solidFill>
                <a:schemeClr val="bg1"/>
              </a:solidFill>
            </a:endParaRPr>
          </a:p>
        </p:txBody>
      </p:sp>
      <p:sp>
        <p:nvSpPr>
          <p:cNvPr id="27" name="CuadroTexto 26">
            <a:extLst>
              <a:ext uri="{FF2B5EF4-FFF2-40B4-BE49-F238E27FC236}">
                <a16:creationId xmlns:a16="http://schemas.microsoft.com/office/drawing/2014/main" id="{9EF9E6C4-06A3-494E-2433-697B51F43601}"/>
              </a:ext>
            </a:extLst>
          </p:cNvPr>
          <p:cNvSpPr txBox="1"/>
          <p:nvPr/>
        </p:nvSpPr>
        <p:spPr>
          <a:xfrm>
            <a:off x="5783580" y="711202"/>
            <a:ext cx="7726680" cy="923330"/>
          </a:xfrm>
          <a:prstGeom prst="rect">
            <a:avLst/>
          </a:prstGeom>
          <a:noFill/>
        </p:spPr>
        <p:txBody>
          <a:bodyPr wrap="square">
            <a:spAutoFit/>
          </a:bodyPr>
          <a:lstStyle/>
          <a:p>
            <a:r>
              <a:rPr lang="es-MX" dirty="0"/>
              <a:t>&lt;</a:t>
            </a:r>
            <a:r>
              <a:rPr lang="es-MX" dirty="0" err="1"/>
              <a:t>title</a:t>
            </a:r>
            <a:r>
              <a:rPr lang="es-MX" dirty="0"/>
              <a:t>&gt; contiene el título de la página y esta se muestra en la pestaña de los navegadores, más no se ve en el cuerpo de la página.</a:t>
            </a:r>
          </a:p>
        </p:txBody>
      </p:sp>
      <p:sp>
        <p:nvSpPr>
          <p:cNvPr id="29" name="CuadroTexto 28">
            <a:extLst>
              <a:ext uri="{FF2B5EF4-FFF2-40B4-BE49-F238E27FC236}">
                <a16:creationId xmlns:a16="http://schemas.microsoft.com/office/drawing/2014/main" id="{87615595-0EF3-8E27-61DD-11E4AA2AD01B}"/>
              </a:ext>
            </a:extLst>
          </p:cNvPr>
          <p:cNvSpPr txBox="1"/>
          <p:nvPr/>
        </p:nvSpPr>
        <p:spPr>
          <a:xfrm>
            <a:off x="5783580" y="2874244"/>
            <a:ext cx="8313935" cy="1754326"/>
          </a:xfrm>
          <a:prstGeom prst="rect">
            <a:avLst/>
          </a:prstGeom>
          <a:noFill/>
        </p:spPr>
        <p:txBody>
          <a:bodyPr wrap="square">
            <a:spAutoFit/>
          </a:bodyPr>
          <a:lstStyle/>
          <a:p>
            <a:r>
              <a:rPr lang="es-MX" dirty="0"/>
              <a:t>Después de la cabecera sigue el cuerpo de la página y se indica mediante la etiqueta &lt;</a:t>
            </a:r>
            <a:r>
              <a:rPr lang="es-MX" dirty="0" err="1"/>
              <a:t>body</a:t>
            </a:r>
            <a:r>
              <a:rPr lang="es-MX" dirty="0"/>
              <a:t>&gt;, el cuerpo o </a:t>
            </a:r>
            <a:r>
              <a:rPr lang="es-MX" dirty="0" err="1"/>
              <a:t>body</a:t>
            </a:r>
            <a:r>
              <a:rPr lang="es-MX" dirty="0"/>
              <a:t> contiene prácticamente los elementos visuales de nuestra página, aquí irán los textos de encabezado o títulos, subtítulos, párrafos, listas, tablas, formularios, multimedia, etc. Es decir el contenido de la página, todo lo que queremos que se vea en el navegador.</a:t>
            </a:r>
          </a:p>
        </p:txBody>
      </p:sp>
      <p:sp>
        <p:nvSpPr>
          <p:cNvPr id="31" name="CuadroTexto 30">
            <a:extLst>
              <a:ext uri="{FF2B5EF4-FFF2-40B4-BE49-F238E27FC236}">
                <a16:creationId xmlns:a16="http://schemas.microsoft.com/office/drawing/2014/main" id="{CDA3DB1E-BB86-7F58-DC7C-C5DA541BD8B3}"/>
              </a:ext>
            </a:extLst>
          </p:cNvPr>
          <p:cNvSpPr txBox="1"/>
          <p:nvPr/>
        </p:nvSpPr>
        <p:spPr>
          <a:xfrm>
            <a:off x="1108714" y="2984454"/>
            <a:ext cx="4595444" cy="2585323"/>
          </a:xfrm>
          <a:prstGeom prst="rect">
            <a:avLst/>
          </a:prstGeom>
          <a:solidFill>
            <a:srgbClr val="B4C7DC"/>
          </a:solidFill>
        </p:spPr>
        <p:txBody>
          <a:bodyPr wrap="square">
            <a:spAutoFit/>
          </a:bodyPr>
          <a:lstStyle/>
          <a:p>
            <a:r>
              <a:rPr lang="en-US" b="1" dirty="0">
                <a:solidFill>
                  <a:schemeClr val="bg1"/>
                </a:solidFill>
              </a:rPr>
              <a:t>&lt;!doctype html&gt;</a:t>
            </a:r>
          </a:p>
          <a:p>
            <a:r>
              <a:rPr lang="en-US" b="1" dirty="0">
                <a:solidFill>
                  <a:schemeClr val="bg1"/>
                </a:solidFill>
              </a:rPr>
              <a:t>&lt;html&gt;</a:t>
            </a:r>
          </a:p>
          <a:p>
            <a:r>
              <a:rPr lang="en-US" b="1" dirty="0">
                <a:solidFill>
                  <a:schemeClr val="bg1"/>
                </a:solidFill>
              </a:rPr>
              <a:t>	&lt;head&gt;</a:t>
            </a:r>
          </a:p>
          <a:p>
            <a:r>
              <a:rPr lang="en-US" b="1" dirty="0">
                <a:solidFill>
                  <a:schemeClr val="bg1"/>
                </a:solidFill>
              </a:rPr>
              <a:t>		&lt;title&gt; Mi primer </a:t>
            </a:r>
            <a:r>
              <a:rPr lang="en-US" b="1" dirty="0" err="1">
                <a:solidFill>
                  <a:schemeClr val="bg1"/>
                </a:solidFill>
              </a:rPr>
              <a:t>titulo</a:t>
            </a:r>
            <a:r>
              <a:rPr lang="en-US" b="1" dirty="0">
                <a:solidFill>
                  <a:schemeClr val="bg1"/>
                </a:solidFill>
              </a:rPr>
              <a:t> &lt;/title&gt;</a:t>
            </a:r>
          </a:p>
          <a:p>
            <a:r>
              <a:rPr lang="en-US" b="1" dirty="0">
                <a:solidFill>
                  <a:schemeClr val="bg1"/>
                </a:solidFill>
              </a:rPr>
              <a:t>	&lt;/head&gt;</a:t>
            </a:r>
          </a:p>
          <a:p>
            <a:r>
              <a:rPr lang="en-US" b="1" dirty="0">
                <a:solidFill>
                  <a:schemeClr val="bg1"/>
                </a:solidFill>
              </a:rPr>
              <a:t>	&lt;body&gt;</a:t>
            </a:r>
          </a:p>
          <a:p>
            <a:r>
              <a:rPr lang="en-US" b="1" dirty="0">
                <a:solidFill>
                  <a:schemeClr val="bg1"/>
                </a:solidFill>
              </a:rPr>
              <a:t>		...</a:t>
            </a:r>
            <a:r>
              <a:rPr lang="en-US" b="1" dirty="0" err="1">
                <a:solidFill>
                  <a:schemeClr val="bg1"/>
                </a:solidFill>
              </a:rPr>
              <a:t>cuerpo</a:t>
            </a:r>
            <a:r>
              <a:rPr lang="en-US" b="1" dirty="0">
                <a:solidFill>
                  <a:schemeClr val="bg1"/>
                </a:solidFill>
              </a:rPr>
              <a:t> de la </a:t>
            </a:r>
            <a:r>
              <a:rPr lang="en-US" b="1" dirty="0" err="1">
                <a:solidFill>
                  <a:schemeClr val="bg1"/>
                </a:solidFill>
              </a:rPr>
              <a:t>página</a:t>
            </a:r>
            <a:r>
              <a:rPr lang="en-US" b="1" dirty="0">
                <a:solidFill>
                  <a:schemeClr val="bg1"/>
                </a:solidFill>
              </a:rPr>
              <a:t>...</a:t>
            </a:r>
          </a:p>
          <a:p>
            <a:r>
              <a:rPr lang="en-US" b="1" dirty="0">
                <a:solidFill>
                  <a:schemeClr val="bg1"/>
                </a:solidFill>
              </a:rPr>
              <a:t>	&lt;/body&gt;</a:t>
            </a:r>
          </a:p>
          <a:p>
            <a:r>
              <a:rPr lang="en-US" b="1" dirty="0">
                <a:solidFill>
                  <a:schemeClr val="bg1"/>
                </a:solidFill>
              </a:rPr>
              <a:t>&lt;/html&gt;</a:t>
            </a:r>
          </a:p>
        </p:txBody>
      </p:sp>
    </p:spTree>
    <p:extLst>
      <p:ext uri="{BB962C8B-B14F-4D97-AF65-F5344CB8AC3E}">
        <p14:creationId xmlns:p14="http://schemas.microsoft.com/office/powerpoint/2010/main" val="42322658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26</a:t>
            </a:fld>
            <a:endParaRPr lang="es-MX"/>
          </a:p>
        </p:txBody>
      </p:sp>
      <p:sp>
        <p:nvSpPr>
          <p:cNvPr id="3" name="CuadroTexto 2">
            <a:extLst>
              <a:ext uri="{FF2B5EF4-FFF2-40B4-BE49-F238E27FC236}">
                <a16:creationId xmlns:a16="http://schemas.microsoft.com/office/drawing/2014/main" id="{61F9E13A-641A-5CE3-8974-5652155B5F85}"/>
              </a:ext>
            </a:extLst>
          </p:cNvPr>
          <p:cNvSpPr txBox="1"/>
          <p:nvPr/>
        </p:nvSpPr>
        <p:spPr>
          <a:xfrm>
            <a:off x="1213243" y="631583"/>
            <a:ext cx="4595444" cy="2585323"/>
          </a:xfrm>
          <a:prstGeom prst="rect">
            <a:avLst/>
          </a:prstGeom>
          <a:solidFill>
            <a:srgbClr val="B4C7DC"/>
          </a:solidFill>
        </p:spPr>
        <p:txBody>
          <a:bodyPr wrap="square">
            <a:spAutoFit/>
          </a:bodyPr>
          <a:lstStyle/>
          <a:p>
            <a:r>
              <a:rPr lang="en-US" b="1" dirty="0">
                <a:solidFill>
                  <a:schemeClr val="bg1"/>
                </a:solidFill>
              </a:rPr>
              <a:t>&lt;!doctype html&gt;</a:t>
            </a:r>
          </a:p>
          <a:p>
            <a:r>
              <a:rPr lang="en-US" b="1" dirty="0">
                <a:solidFill>
                  <a:schemeClr val="bg1"/>
                </a:solidFill>
              </a:rPr>
              <a:t>&lt;html&gt;</a:t>
            </a:r>
          </a:p>
          <a:p>
            <a:r>
              <a:rPr lang="en-US" b="1" dirty="0">
                <a:solidFill>
                  <a:schemeClr val="bg1"/>
                </a:solidFill>
              </a:rPr>
              <a:t>	&lt;head&gt;</a:t>
            </a:r>
          </a:p>
          <a:p>
            <a:r>
              <a:rPr lang="en-US" b="1" dirty="0">
                <a:solidFill>
                  <a:schemeClr val="bg1"/>
                </a:solidFill>
              </a:rPr>
              <a:t>		&lt;title&gt; Mi primer </a:t>
            </a:r>
            <a:r>
              <a:rPr lang="en-US" b="1" dirty="0" err="1">
                <a:solidFill>
                  <a:schemeClr val="bg1"/>
                </a:solidFill>
              </a:rPr>
              <a:t>titulo</a:t>
            </a:r>
            <a:r>
              <a:rPr lang="en-US" b="1" dirty="0">
                <a:solidFill>
                  <a:schemeClr val="bg1"/>
                </a:solidFill>
              </a:rPr>
              <a:t> &lt;/title&gt;</a:t>
            </a:r>
          </a:p>
          <a:p>
            <a:r>
              <a:rPr lang="en-US" b="1" dirty="0">
                <a:solidFill>
                  <a:schemeClr val="bg1"/>
                </a:solidFill>
              </a:rPr>
              <a:t>	&lt;/head&gt;</a:t>
            </a:r>
          </a:p>
          <a:p>
            <a:r>
              <a:rPr lang="en-US" b="1" dirty="0">
                <a:solidFill>
                  <a:schemeClr val="bg1"/>
                </a:solidFill>
              </a:rPr>
              <a:t>	&lt;body&gt;</a:t>
            </a:r>
          </a:p>
          <a:p>
            <a:r>
              <a:rPr lang="en-US" b="1" dirty="0">
                <a:solidFill>
                  <a:schemeClr val="bg1"/>
                </a:solidFill>
              </a:rPr>
              <a:t>		...</a:t>
            </a:r>
            <a:r>
              <a:rPr lang="en-US" b="1" dirty="0" err="1">
                <a:solidFill>
                  <a:schemeClr val="bg1"/>
                </a:solidFill>
              </a:rPr>
              <a:t>cuerpo</a:t>
            </a:r>
            <a:r>
              <a:rPr lang="en-US" b="1" dirty="0">
                <a:solidFill>
                  <a:schemeClr val="bg1"/>
                </a:solidFill>
              </a:rPr>
              <a:t> de la </a:t>
            </a:r>
            <a:r>
              <a:rPr lang="en-US" b="1" dirty="0" err="1">
                <a:solidFill>
                  <a:schemeClr val="bg1"/>
                </a:solidFill>
              </a:rPr>
              <a:t>página</a:t>
            </a:r>
            <a:r>
              <a:rPr lang="en-US" b="1" dirty="0">
                <a:solidFill>
                  <a:schemeClr val="bg1"/>
                </a:solidFill>
              </a:rPr>
              <a:t>...</a:t>
            </a:r>
          </a:p>
          <a:p>
            <a:r>
              <a:rPr lang="en-US" b="1" dirty="0">
                <a:solidFill>
                  <a:schemeClr val="bg1"/>
                </a:solidFill>
              </a:rPr>
              <a:t>	&lt;/body&gt;</a:t>
            </a:r>
          </a:p>
          <a:p>
            <a:r>
              <a:rPr lang="en-US" b="1" dirty="0">
                <a:solidFill>
                  <a:schemeClr val="bg1"/>
                </a:solidFill>
              </a:rPr>
              <a:t>&lt;/html&gt;</a:t>
            </a:r>
          </a:p>
        </p:txBody>
      </p:sp>
      <p:sp>
        <p:nvSpPr>
          <p:cNvPr id="18" name="CuadroTexto 17">
            <a:extLst>
              <a:ext uri="{FF2B5EF4-FFF2-40B4-BE49-F238E27FC236}">
                <a16:creationId xmlns:a16="http://schemas.microsoft.com/office/drawing/2014/main" id="{9DF57236-8A25-58A3-4950-63ADF8909BB6}"/>
              </a:ext>
            </a:extLst>
          </p:cNvPr>
          <p:cNvSpPr txBox="1"/>
          <p:nvPr/>
        </p:nvSpPr>
        <p:spPr>
          <a:xfrm>
            <a:off x="1109349" y="117553"/>
            <a:ext cx="9006840" cy="369332"/>
          </a:xfrm>
          <a:prstGeom prst="rect">
            <a:avLst/>
          </a:prstGeom>
          <a:noFill/>
        </p:spPr>
        <p:txBody>
          <a:bodyPr wrap="square">
            <a:spAutoFit/>
          </a:bodyPr>
          <a:lstStyle/>
          <a:p>
            <a:r>
              <a:rPr lang="es-MX" dirty="0"/>
              <a:t>Finalmente la estructura básica HTML quedará de la siguiente manera:</a:t>
            </a:r>
          </a:p>
        </p:txBody>
      </p:sp>
      <p:sp>
        <p:nvSpPr>
          <p:cNvPr id="20" name="CuadroTexto 19">
            <a:extLst>
              <a:ext uri="{FF2B5EF4-FFF2-40B4-BE49-F238E27FC236}">
                <a16:creationId xmlns:a16="http://schemas.microsoft.com/office/drawing/2014/main" id="{0A2B11BE-5C06-9F74-AEB3-59A7FA3E1CD4}"/>
              </a:ext>
            </a:extLst>
          </p:cNvPr>
          <p:cNvSpPr txBox="1"/>
          <p:nvPr/>
        </p:nvSpPr>
        <p:spPr>
          <a:xfrm>
            <a:off x="1108714" y="3291175"/>
            <a:ext cx="5834644" cy="2862322"/>
          </a:xfrm>
          <a:prstGeom prst="rect">
            <a:avLst/>
          </a:prstGeom>
          <a:noFill/>
        </p:spPr>
        <p:txBody>
          <a:bodyPr wrap="square">
            <a:spAutoFit/>
          </a:bodyPr>
          <a:lstStyle/>
          <a:p>
            <a:r>
              <a:rPr lang="es-MX" dirty="0"/>
              <a:t>Para poder visualizar el resultado de lo anterior es necesario que abras un editor de texto y escribas el código de arriba, al finalizar, guarda el documento asociándole un nombre y al final agrega .</a:t>
            </a:r>
            <a:r>
              <a:rPr lang="es-MX" dirty="0" err="1"/>
              <a:t>html</a:t>
            </a:r>
            <a:r>
              <a:rPr lang="es-MX" dirty="0"/>
              <a:t> y guárdalo en alguna carpeta. Abre la carpeta donde guardaste el documento HTML y da doble </a:t>
            </a:r>
            <a:r>
              <a:rPr lang="es-MX" dirty="0" err="1"/>
              <a:t>click</a:t>
            </a:r>
            <a:r>
              <a:rPr lang="es-MX" dirty="0"/>
              <a:t> sobre el archivo. Automáticamente te abrirá el navegador predeterminado (Edge, Mozilla </a:t>
            </a:r>
            <a:r>
              <a:rPr lang="es-MX" dirty="0" err="1"/>
              <a:t>FireFox</a:t>
            </a:r>
            <a:r>
              <a:rPr lang="es-MX" dirty="0"/>
              <a:t>, u otro) y visualizarás algo como lo siguiente:</a:t>
            </a:r>
          </a:p>
        </p:txBody>
      </p:sp>
      <p:pic>
        <p:nvPicPr>
          <p:cNvPr id="22" name="Imagen 21">
            <a:extLst>
              <a:ext uri="{FF2B5EF4-FFF2-40B4-BE49-F238E27FC236}">
                <a16:creationId xmlns:a16="http://schemas.microsoft.com/office/drawing/2014/main" id="{2FD6294B-6E71-09FC-5A2B-3EFB8C41AA61}"/>
              </a:ext>
            </a:extLst>
          </p:cNvPr>
          <p:cNvPicPr>
            <a:picLocks noChangeAspect="1"/>
          </p:cNvPicPr>
          <p:nvPr/>
        </p:nvPicPr>
        <p:blipFill>
          <a:blip r:embed="rId5"/>
          <a:stretch>
            <a:fillRect/>
          </a:stretch>
        </p:blipFill>
        <p:spPr>
          <a:xfrm>
            <a:off x="7667010" y="663336"/>
            <a:ext cx="4305300" cy="2400300"/>
          </a:xfrm>
          <a:prstGeom prst="rect">
            <a:avLst/>
          </a:prstGeom>
        </p:spPr>
      </p:pic>
      <p:cxnSp>
        <p:nvCxnSpPr>
          <p:cNvPr id="24" name="Conector recto 23">
            <a:extLst>
              <a:ext uri="{FF2B5EF4-FFF2-40B4-BE49-F238E27FC236}">
                <a16:creationId xmlns:a16="http://schemas.microsoft.com/office/drawing/2014/main" id="{D8CE70FD-229C-12FD-0A26-CB8D5B9AB267}"/>
              </a:ext>
            </a:extLst>
          </p:cNvPr>
          <p:cNvCxnSpPr/>
          <p:nvPr/>
        </p:nvCxnSpPr>
        <p:spPr>
          <a:xfrm>
            <a:off x="7272337" y="857250"/>
            <a:ext cx="0" cy="5021239"/>
          </a:xfrm>
          <a:prstGeom prst="line">
            <a:avLst/>
          </a:prstGeom>
        </p:spPr>
        <p:style>
          <a:lnRef idx="3">
            <a:schemeClr val="accent1"/>
          </a:lnRef>
          <a:fillRef idx="0">
            <a:schemeClr val="accent1"/>
          </a:fillRef>
          <a:effectRef idx="2">
            <a:schemeClr val="accent1"/>
          </a:effectRef>
          <a:fontRef idx="minor">
            <a:schemeClr val="tx1"/>
          </a:fontRef>
        </p:style>
      </p:cxnSp>
      <p:pic>
        <p:nvPicPr>
          <p:cNvPr id="26" name="Imagen 25">
            <a:extLst>
              <a:ext uri="{FF2B5EF4-FFF2-40B4-BE49-F238E27FC236}">
                <a16:creationId xmlns:a16="http://schemas.microsoft.com/office/drawing/2014/main" id="{716878C5-2E9A-7E9B-EC7C-DAF5E3A584B2}"/>
              </a:ext>
            </a:extLst>
          </p:cNvPr>
          <p:cNvPicPr>
            <a:picLocks noChangeAspect="1"/>
          </p:cNvPicPr>
          <p:nvPr/>
        </p:nvPicPr>
        <p:blipFill>
          <a:blip r:embed="rId6"/>
          <a:stretch>
            <a:fillRect/>
          </a:stretch>
        </p:blipFill>
        <p:spPr>
          <a:xfrm>
            <a:off x="7667010" y="3417100"/>
            <a:ext cx="9858391" cy="958069"/>
          </a:xfrm>
          <a:prstGeom prst="rect">
            <a:avLst/>
          </a:prstGeom>
          <a:ln>
            <a:noFill/>
          </a:ln>
          <a:effectLst>
            <a:softEdge rad="112500"/>
          </a:effectLst>
        </p:spPr>
      </p:pic>
    </p:spTree>
    <p:extLst>
      <p:ext uri="{BB962C8B-B14F-4D97-AF65-F5344CB8AC3E}">
        <p14:creationId xmlns:p14="http://schemas.microsoft.com/office/powerpoint/2010/main" val="7157229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27</a:t>
            </a:fld>
            <a:endParaRPr lang="es-MX"/>
          </a:p>
        </p:txBody>
      </p:sp>
      <p:sp>
        <p:nvSpPr>
          <p:cNvPr id="19" name="CuadroTexto 18">
            <a:extLst>
              <a:ext uri="{FF2B5EF4-FFF2-40B4-BE49-F238E27FC236}">
                <a16:creationId xmlns:a16="http://schemas.microsoft.com/office/drawing/2014/main" id="{6DEDA250-654D-B22F-8454-8CC129D3C676}"/>
              </a:ext>
            </a:extLst>
          </p:cNvPr>
          <p:cNvSpPr txBox="1"/>
          <p:nvPr/>
        </p:nvSpPr>
        <p:spPr>
          <a:xfrm>
            <a:off x="1211580" y="310447"/>
            <a:ext cx="12150090" cy="1477328"/>
          </a:xfrm>
          <a:prstGeom prst="rect">
            <a:avLst/>
          </a:prstGeom>
          <a:noFill/>
        </p:spPr>
        <p:txBody>
          <a:bodyPr wrap="square">
            <a:spAutoFit/>
          </a:bodyPr>
          <a:lstStyle/>
          <a:p>
            <a:r>
              <a:rPr lang="es-MX" dirty="0"/>
              <a:t>Más elementos en HTML5</a:t>
            </a:r>
          </a:p>
          <a:p>
            <a:r>
              <a:rPr lang="es-MX" b="1" u="sng" dirty="0"/>
              <a:t>Secciones</a:t>
            </a:r>
          </a:p>
          <a:p>
            <a:r>
              <a:rPr lang="es-MX" dirty="0"/>
              <a:t>La etiqueta HTML &lt;</a:t>
            </a:r>
            <a:r>
              <a:rPr lang="es-MX" dirty="0" err="1"/>
              <a:t>section</a:t>
            </a:r>
            <a:r>
              <a:rPr lang="es-MX" dirty="0"/>
              <a:t>&gt; se utiliza para definir secciones en un documento. Cuando colocas tu contenido en una página web, esta puede contener muchos capítulos, encabezados, pies de página u otras secciones en la misma página web, para esto se usa la etiqueta HTML &lt;</a:t>
            </a:r>
            <a:r>
              <a:rPr lang="es-MX" dirty="0" err="1"/>
              <a:t>section</a:t>
            </a:r>
            <a:r>
              <a:rPr lang="es-MX" dirty="0"/>
              <a:t>&gt;.</a:t>
            </a:r>
          </a:p>
        </p:txBody>
      </p:sp>
      <p:pic>
        <p:nvPicPr>
          <p:cNvPr id="23" name="Imagen 22">
            <a:extLst>
              <a:ext uri="{FF2B5EF4-FFF2-40B4-BE49-F238E27FC236}">
                <a16:creationId xmlns:a16="http://schemas.microsoft.com/office/drawing/2014/main" id="{71FA347F-A3EB-E0D9-A7C8-578DE00AE8C3}"/>
              </a:ext>
            </a:extLst>
          </p:cNvPr>
          <p:cNvPicPr>
            <a:picLocks noChangeAspect="1"/>
          </p:cNvPicPr>
          <p:nvPr/>
        </p:nvPicPr>
        <p:blipFill>
          <a:blip r:embed="rId5"/>
          <a:stretch>
            <a:fillRect/>
          </a:stretch>
        </p:blipFill>
        <p:spPr>
          <a:xfrm>
            <a:off x="4460715" y="2258364"/>
            <a:ext cx="8416817" cy="2497449"/>
          </a:xfrm>
          <a:prstGeom prst="rect">
            <a:avLst/>
          </a:prstGeom>
          <a:ln>
            <a:noFill/>
          </a:ln>
          <a:effectLst>
            <a:softEdge rad="112500"/>
          </a:effectLst>
        </p:spPr>
      </p:pic>
    </p:spTree>
    <p:extLst>
      <p:ext uri="{BB962C8B-B14F-4D97-AF65-F5344CB8AC3E}">
        <p14:creationId xmlns:p14="http://schemas.microsoft.com/office/powerpoint/2010/main" val="38770803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28</a:t>
            </a:fld>
            <a:endParaRPr lang="es-MX"/>
          </a:p>
        </p:txBody>
      </p:sp>
      <p:sp>
        <p:nvSpPr>
          <p:cNvPr id="4" name="CuadroTexto 3">
            <a:extLst>
              <a:ext uri="{FF2B5EF4-FFF2-40B4-BE49-F238E27FC236}">
                <a16:creationId xmlns:a16="http://schemas.microsoft.com/office/drawing/2014/main" id="{5DC83FD2-071C-0AFF-76E0-107DF94E49D6}"/>
              </a:ext>
            </a:extLst>
          </p:cNvPr>
          <p:cNvSpPr txBox="1"/>
          <p:nvPr/>
        </p:nvSpPr>
        <p:spPr>
          <a:xfrm>
            <a:off x="1000272" y="104851"/>
            <a:ext cx="12658577" cy="646331"/>
          </a:xfrm>
          <a:prstGeom prst="rect">
            <a:avLst/>
          </a:prstGeom>
          <a:noFill/>
        </p:spPr>
        <p:txBody>
          <a:bodyPr wrap="square">
            <a:spAutoFit/>
          </a:bodyPr>
          <a:lstStyle/>
          <a:p>
            <a:r>
              <a:rPr lang="es-MX" dirty="0"/>
              <a:t>Si guardamos el archivo añadiendo extensión .</a:t>
            </a:r>
            <a:r>
              <a:rPr lang="es-MX" dirty="0" err="1"/>
              <a:t>html</a:t>
            </a:r>
            <a:r>
              <a:rPr lang="es-MX" dirty="0"/>
              <a:t> y abrimos en el navegador mostrará algo semejante a lo siguiente:</a:t>
            </a:r>
          </a:p>
        </p:txBody>
      </p:sp>
      <p:pic>
        <p:nvPicPr>
          <p:cNvPr id="19" name="Imagen 18">
            <a:extLst>
              <a:ext uri="{FF2B5EF4-FFF2-40B4-BE49-F238E27FC236}">
                <a16:creationId xmlns:a16="http://schemas.microsoft.com/office/drawing/2014/main" id="{789EDD39-0C33-36D7-2AD7-8A6FB8281477}"/>
              </a:ext>
            </a:extLst>
          </p:cNvPr>
          <p:cNvPicPr>
            <a:picLocks noChangeAspect="1"/>
          </p:cNvPicPr>
          <p:nvPr/>
        </p:nvPicPr>
        <p:blipFill>
          <a:blip r:embed="rId5"/>
          <a:stretch>
            <a:fillRect/>
          </a:stretch>
        </p:blipFill>
        <p:spPr>
          <a:xfrm>
            <a:off x="1265507" y="1516144"/>
            <a:ext cx="8220075" cy="2324100"/>
          </a:xfrm>
          <a:prstGeom prst="rect">
            <a:avLst/>
          </a:prstGeom>
        </p:spPr>
      </p:pic>
      <p:pic>
        <p:nvPicPr>
          <p:cNvPr id="21" name="Imagen 20">
            <a:extLst>
              <a:ext uri="{FF2B5EF4-FFF2-40B4-BE49-F238E27FC236}">
                <a16:creationId xmlns:a16="http://schemas.microsoft.com/office/drawing/2014/main" id="{B23FD998-0AED-4E7B-B724-9F7F05135EF3}"/>
              </a:ext>
            </a:extLst>
          </p:cNvPr>
          <p:cNvPicPr>
            <a:picLocks noChangeAspect="1"/>
          </p:cNvPicPr>
          <p:nvPr/>
        </p:nvPicPr>
        <p:blipFill>
          <a:blip r:embed="rId6"/>
          <a:stretch>
            <a:fillRect/>
          </a:stretch>
        </p:blipFill>
        <p:spPr>
          <a:xfrm>
            <a:off x="9642376" y="1535194"/>
            <a:ext cx="8096250" cy="4610100"/>
          </a:xfrm>
          <a:prstGeom prst="rect">
            <a:avLst/>
          </a:prstGeom>
        </p:spPr>
      </p:pic>
    </p:spTree>
    <p:extLst>
      <p:ext uri="{BB962C8B-B14F-4D97-AF65-F5344CB8AC3E}">
        <p14:creationId xmlns:p14="http://schemas.microsoft.com/office/powerpoint/2010/main" val="2656526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29</a:t>
            </a:fld>
            <a:endParaRPr lang="es-MX"/>
          </a:p>
        </p:txBody>
      </p:sp>
      <p:pic>
        <p:nvPicPr>
          <p:cNvPr id="19" name="Imagen 18">
            <a:extLst>
              <a:ext uri="{FF2B5EF4-FFF2-40B4-BE49-F238E27FC236}">
                <a16:creationId xmlns:a16="http://schemas.microsoft.com/office/drawing/2014/main" id="{BFB41A1A-E152-7F3A-5812-242416A091FD}"/>
              </a:ext>
            </a:extLst>
          </p:cNvPr>
          <p:cNvPicPr>
            <a:picLocks noChangeAspect="1"/>
          </p:cNvPicPr>
          <p:nvPr/>
        </p:nvPicPr>
        <p:blipFill>
          <a:blip r:embed="rId5"/>
          <a:stretch>
            <a:fillRect/>
          </a:stretch>
        </p:blipFill>
        <p:spPr>
          <a:xfrm>
            <a:off x="1394619" y="269294"/>
            <a:ext cx="8239125" cy="4143375"/>
          </a:xfrm>
          <a:prstGeom prst="rect">
            <a:avLst/>
          </a:prstGeom>
        </p:spPr>
      </p:pic>
      <p:pic>
        <p:nvPicPr>
          <p:cNvPr id="23" name="Imagen 22">
            <a:extLst>
              <a:ext uri="{FF2B5EF4-FFF2-40B4-BE49-F238E27FC236}">
                <a16:creationId xmlns:a16="http://schemas.microsoft.com/office/drawing/2014/main" id="{4DBCBA8C-7121-3896-5F39-212891DEB7C8}"/>
              </a:ext>
            </a:extLst>
          </p:cNvPr>
          <p:cNvPicPr>
            <a:picLocks noChangeAspect="1"/>
          </p:cNvPicPr>
          <p:nvPr/>
        </p:nvPicPr>
        <p:blipFill>
          <a:blip r:embed="rId6"/>
          <a:stretch>
            <a:fillRect/>
          </a:stretch>
        </p:blipFill>
        <p:spPr>
          <a:xfrm>
            <a:off x="1394619" y="4891106"/>
            <a:ext cx="1876425" cy="1466850"/>
          </a:xfrm>
          <a:prstGeom prst="rect">
            <a:avLst/>
          </a:prstGeom>
        </p:spPr>
      </p:pic>
      <p:pic>
        <p:nvPicPr>
          <p:cNvPr id="25" name="Imagen 24">
            <a:extLst>
              <a:ext uri="{FF2B5EF4-FFF2-40B4-BE49-F238E27FC236}">
                <a16:creationId xmlns:a16="http://schemas.microsoft.com/office/drawing/2014/main" id="{F1F9766C-031A-0E77-FAE0-EBD612156945}"/>
              </a:ext>
            </a:extLst>
          </p:cNvPr>
          <p:cNvPicPr>
            <a:picLocks noChangeAspect="1"/>
          </p:cNvPicPr>
          <p:nvPr/>
        </p:nvPicPr>
        <p:blipFill>
          <a:blip r:embed="rId7"/>
          <a:stretch>
            <a:fillRect/>
          </a:stretch>
        </p:blipFill>
        <p:spPr>
          <a:xfrm>
            <a:off x="1394619" y="4506405"/>
            <a:ext cx="942975" cy="333375"/>
          </a:xfrm>
          <a:prstGeom prst="rect">
            <a:avLst/>
          </a:prstGeom>
        </p:spPr>
      </p:pic>
      <p:pic>
        <p:nvPicPr>
          <p:cNvPr id="27" name="Imagen 26">
            <a:extLst>
              <a:ext uri="{FF2B5EF4-FFF2-40B4-BE49-F238E27FC236}">
                <a16:creationId xmlns:a16="http://schemas.microsoft.com/office/drawing/2014/main" id="{89BF2FA8-B46B-5864-399D-8211E40BC042}"/>
              </a:ext>
            </a:extLst>
          </p:cNvPr>
          <p:cNvPicPr>
            <a:picLocks noChangeAspect="1"/>
          </p:cNvPicPr>
          <p:nvPr/>
        </p:nvPicPr>
        <p:blipFill>
          <a:blip r:embed="rId8"/>
          <a:stretch>
            <a:fillRect/>
          </a:stretch>
        </p:blipFill>
        <p:spPr>
          <a:xfrm>
            <a:off x="9794942" y="3695877"/>
            <a:ext cx="8105775" cy="2638425"/>
          </a:xfrm>
          <a:prstGeom prst="rect">
            <a:avLst/>
          </a:prstGeom>
        </p:spPr>
      </p:pic>
      <p:sp>
        <p:nvSpPr>
          <p:cNvPr id="29" name="CuadroTexto 28">
            <a:extLst>
              <a:ext uri="{FF2B5EF4-FFF2-40B4-BE49-F238E27FC236}">
                <a16:creationId xmlns:a16="http://schemas.microsoft.com/office/drawing/2014/main" id="{4A69FC80-AE6B-785F-0C39-0BA9F285C599}"/>
              </a:ext>
            </a:extLst>
          </p:cNvPr>
          <p:cNvSpPr txBox="1"/>
          <p:nvPr/>
        </p:nvSpPr>
        <p:spPr>
          <a:xfrm>
            <a:off x="9794942" y="2860757"/>
            <a:ext cx="8105774" cy="646331"/>
          </a:xfrm>
          <a:prstGeom prst="rect">
            <a:avLst/>
          </a:prstGeom>
          <a:noFill/>
        </p:spPr>
        <p:txBody>
          <a:bodyPr wrap="square">
            <a:spAutoFit/>
          </a:bodyPr>
          <a:lstStyle/>
          <a:p>
            <a:r>
              <a:rPr lang="es-MX" dirty="0"/>
              <a:t>Si escribimos en nuestro editor de texto el código anterior y guardamos y ejecutamos, se visualizaría algo parecido a lo siguiente:</a:t>
            </a:r>
          </a:p>
        </p:txBody>
      </p:sp>
    </p:spTree>
    <p:extLst>
      <p:ext uri="{BB962C8B-B14F-4D97-AF65-F5344CB8AC3E}">
        <p14:creationId xmlns:p14="http://schemas.microsoft.com/office/powerpoint/2010/main" val="28238144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23865D73-7294-5B58-A97F-C33CB0D4D87C}"/>
              </a:ext>
            </a:extLst>
          </p:cNvPr>
          <p:cNvSpPr txBox="1"/>
          <p:nvPr/>
        </p:nvSpPr>
        <p:spPr>
          <a:xfrm>
            <a:off x="1094883" y="135688"/>
            <a:ext cx="17032227" cy="6740307"/>
          </a:xfrm>
          <a:prstGeom prst="rect">
            <a:avLst/>
          </a:prstGeom>
          <a:noFill/>
        </p:spPr>
        <p:txBody>
          <a:bodyPr wrap="none" rtlCol="0">
            <a:spAutoFit/>
          </a:bodyPr>
          <a:lstStyle/>
          <a:p>
            <a:r>
              <a:rPr lang="es-MX" b="1" dirty="0"/>
              <a:t>Fundamentos técnicos de una página web… </a:t>
            </a:r>
          </a:p>
          <a:p>
            <a:endParaRPr lang="es-MX" dirty="0"/>
          </a:p>
          <a:p>
            <a:r>
              <a:rPr lang="es-MX" dirty="0"/>
              <a:t>Si la multimedia proporciona una gran riqueza a la información, el hipertexto aporta una estructura que permite que la información </a:t>
            </a:r>
          </a:p>
          <a:p>
            <a:r>
              <a:rPr lang="es-MX" dirty="0"/>
              <a:t>pueda presentarse y explorarse siguiendo distintas secuencias de acuerdo a las necesidades y preferencias del usuario. Existen muchos sistemas que</a:t>
            </a:r>
          </a:p>
          <a:p>
            <a:r>
              <a:rPr lang="es-MX" dirty="0"/>
              <a:t> se basan en el hipertexto y la hipermedia pero, la web es el sistema más conocido y por eso la web se ha convertido en sinónimo de hipertexto e </a:t>
            </a:r>
          </a:p>
          <a:p>
            <a:r>
              <a:rPr lang="es-MX" dirty="0"/>
              <a:t>hipermedia.</a:t>
            </a:r>
          </a:p>
          <a:p>
            <a:r>
              <a:rPr lang="es-MX" dirty="0"/>
              <a:t>¿Qué son los lenguajes de </a:t>
            </a:r>
            <a:r>
              <a:rPr lang="es-MX" b="1" dirty="0"/>
              <a:t>marcado</a:t>
            </a:r>
            <a:r>
              <a:rPr lang="es-MX" dirty="0"/>
              <a:t>? Los lenguajes de </a:t>
            </a:r>
            <a:r>
              <a:rPr lang="es-MX" b="1" dirty="0"/>
              <a:t>etiquetas</a:t>
            </a:r>
            <a:r>
              <a:rPr lang="es-MX" dirty="0"/>
              <a:t>, también conocidos como lenguajes de marcado o de marcas, son los que nos </a:t>
            </a:r>
          </a:p>
          <a:p>
            <a:r>
              <a:rPr lang="es-MX" dirty="0"/>
              <a:t>permiten estructurar un documento mediante el uso de etiquetas. Los lenguajes de etiquetas no se identifican con los de programación; esto ocurre</a:t>
            </a:r>
          </a:p>
          <a:p>
            <a:r>
              <a:rPr lang="es-MX" dirty="0"/>
              <a:t>principalmente porque los lenguajes de etiquetas no definen algunos aspectos básicos presentes en los lenguajes de programación, como es el </a:t>
            </a:r>
          </a:p>
          <a:p>
            <a:r>
              <a:rPr lang="es-MX" dirty="0"/>
              <a:t>caso de funciones aritméticas o el uso de variables, por citar algunos ejemplos. </a:t>
            </a:r>
          </a:p>
          <a:p>
            <a:endParaRPr lang="es-MX" dirty="0"/>
          </a:p>
          <a:p>
            <a:r>
              <a:rPr lang="es-MX" dirty="0"/>
              <a:t>Cuando queremos crear o dar formato a una página web, se nos presentan múltiples herramientas, pero todas tienen algo en común: </a:t>
            </a:r>
          </a:p>
          <a:p>
            <a:r>
              <a:rPr lang="es-MX" dirty="0"/>
              <a:t>el lenguaje de marcas. Algunas características fundamentales de este lenguaje son:</a:t>
            </a:r>
          </a:p>
          <a:p>
            <a:r>
              <a:rPr lang="es-MX" b="1" dirty="0"/>
              <a:t>-Texto Plano</a:t>
            </a:r>
          </a:p>
          <a:p>
            <a:r>
              <a:rPr lang="es-MX" dirty="0"/>
              <a:t>	Puede ser editado por un usuario con un sencillo editor de textos, sin perjuicio de que se puedan utilizar programas más sofisticados que faciliten </a:t>
            </a:r>
          </a:p>
          <a:p>
            <a:r>
              <a:rPr lang="es-MX" dirty="0"/>
              <a:t>	el trabajo. Al tratarse solamente de texto, los documentos son independientes de la plataforma, sistema operativo o programa con el que fueron </a:t>
            </a:r>
          </a:p>
          <a:p>
            <a:r>
              <a:rPr lang="es-MX" dirty="0"/>
              <a:t>	creados.</a:t>
            </a:r>
          </a:p>
          <a:p>
            <a:r>
              <a:rPr lang="es-MX" b="1" dirty="0"/>
              <a:t>-Compacidad</a:t>
            </a:r>
          </a:p>
          <a:p>
            <a:r>
              <a:rPr lang="es-MX" dirty="0"/>
              <a:t>	Las instrucciones de marcado se entremezclan con el propio contenido en un único archivo o flujo de datos.</a:t>
            </a:r>
            <a:r>
              <a:rPr lang="es-MX" b="1" dirty="0"/>
              <a:t>	</a:t>
            </a:r>
          </a:p>
          <a:p>
            <a:r>
              <a:rPr lang="es-MX" b="1" dirty="0"/>
              <a:t>-Facilidad de procesamiento</a:t>
            </a:r>
          </a:p>
          <a:p>
            <a:r>
              <a:rPr lang="es-MX" dirty="0"/>
              <a:t>	Facilitan el </a:t>
            </a:r>
            <a:r>
              <a:rPr lang="es-MX" dirty="0" err="1"/>
              <a:t>interoperatividad</a:t>
            </a:r>
            <a:r>
              <a:rPr lang="es-MX" dirty="0"/>
              <a:t> o el intercambio de información entre distintos programas, flexibilidad de poder ser adaptados a unas necesidades</a:t>
            </a:r>
          </a:p>
          <a:p>
            <a:r>
              <a:rPr lang="es-MX" dirty="0"/>
              <a:t>	concretas..</a:t>
            </a:r>
          </a:p>
          <a:p>
            <a:endParaRPr lang="es-MX" dirty="0"/>
          </a:p>
          <a:p>
            <a:endParaRPr lang="es-MX" b="1" dirty="0">
              <a:latin typeface="Arial" panose="020B0604020202020204" pitchFamily="34" charset="0"/>
              <a:cs typeface="Arial" panose="020B0604020202020204" pitchFamily="34" charset="0"/>
            </a:endParaRPr>
          </a:p>
        </p:txBody>
      </p:sp>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7AD164A6-542C-22FA-480A-D5DD137E2729}"/>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85035E27-89D8-B22A-F233-5D08BC03C344}"/>
              </a:ext>
            </a:extLst>
          </p:cNvPr>
          <p:cNvSpPr>
            <a:spLocks noGrp="1"/>
          </p:cNvSpPr>
          <p:nvPr>
            <p:ph type="sldNum" sz="quarter" idx="12"/>
          </p:nvPr>
        </p:nvSpPr>
        <p:spPr/>
        <p:txBody>
          <a:bodyPr/>
          <a:lstStyle/>
          <a:p>
            <a:fld id="{FE569E57-A1D0-47AE-A3E4-85DA6C503064}" type="slidenum">
              <a:rPr lang="es-MX" smtClean="0"/>
              <a:t>3</a:t>
            </a:fld>
            <a:endParaRPr lang="es-MX"/>
          </a:p>
        </p:txBody>
      </p:sp>
      <p:sp>
        <p:nvSpPr>
          <p:cNvPr id="10" name="Título 1">
            <a:extLst>
              <a:ext uri="{FF2B5EF4-FFF2-40B4-BE49-F238E27FC236}">
                <a16:creationId xmlns:a16="http://schemas.microsoft.com/office/drawing/2014/main" id="{D88E24BE-8626-8755-FEA0-67868D3F08D3}"/>
              </a:ext>
            </a:extLst>
          </p:cNvPr>
          <p:cNvSpPr txBox="1">
            <a:spLocks/>
          </p:cNvSpPr>
          <p:nvPr/>
        </p:nvSpPr>
        <p:spPr>
          <a:xfrm rot="16200000">
            <a:off x="-2700119" y="3088739"/>
            <a:ext cx="6998040" cy="82056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5400" dirty="0"/>
              <a:t>Introducción</a:t>
            </a:r>
          </a:p>
        </p:txBody>
      </p:sp>
    </p:spTree>
    <p:extLst>
      <p:ext uri="{BB962C8B-B14F-4D97-AF65-F5344CB8AC3E}">
        <p14:creationId xmlns:p14="http://schemas.microsoft.com/office/powerpoint/2010/main" val="14833098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30</a:t>
            </a:fld>
            <a:endParaRPr lang="es-MX"/>
          </a:p>
        </p:txBody>
      </p:sp>
      <p:pic>
        <p:nvPicPr>
          <p:cNvPr id="4" name="Imagen 3">
            <a:extLst>
              <a:ext uri="{FF2B5EF4-FFF2-40B4-BE49-F238E27FC236}">
                <a16:creationId xmlns:a16="http://schemas.microsoft.com/office/drawing/2014/main" id="{F14A5F0C-6D58-31E5-596A-1BB4332C0FA0}"/>
              </a:ext>
            </a:extLst>
          </p:cNvPr>
          <p:cNvPicPr>
            <a:picLocks noChangeAspect="1"/>
          </p:cNvPicPr>
          <p:nvPr/>
        </p:nvPicPr>
        <p:blipFill>
          <a:blip r:embed="rId5"/>
          <a:stretch>
            <a:fillRect/>
          </a:stretch>
        </p:blipFill>
        <p:spPr>
          <a:xfrm>
            <a:off x="1110801" y="269294"/>
            <a:ext cx="8181975" cy="666750"/>
          </a:xfrm>
          <a:prstGeom prst="rect">
            <a:avLst/>
          </a:prstGeom>
        </p:spPr>
      </p:pic>
      <p:pic>
        <p:nvPicPr>
          <p:cNvPr id="19" name="Imagen 18">
            <a:extLst>
              <a:ext uri="{FF2B5EF4-FFF2-40B4-BE49-F238E27FC236}">
                <a16:creationId xmlns:a16="http://schemas.microsoft.com/office/drawing/2014/main" id="{CD396ABB-97FA-E1C1-2A05-F63AA7F38679}"/>
              </a:ext>
            </a:extLst>
          </p:cNvPr>
          <p:cNvPicPr>
            <a:picLocks noChangeAspect="1"/>
          </p:cNvPicPr>
          <p:nvPr/>
        </p:nvPicPr>
        <p:blipFill rotWithShape="1">
          <a:blip r:embed="rId6"/>
          <a:srcRect r="327"/>
          <a:stretch/>
        </p:blipFill>
        <p:spPr>
          <a:xfrm>
            <a:off x="1103181" y="937070"/>
            <a:ext cx="8193220" cy="676275"/>
          </a:xfrm>
          <a:prstGeom prst="rect">
            <a:avLst/>
          </a:prstGeom>
        </p:spPr>
      </p:pic>
      <p:pic>
        <p:nvPicPr>
          <p:cNvPr id="21" name="Imagen 20">
            <a:extLst>
              <a:ext uri="{FF2B5EF4-FFF2-40B4-BE49-F238E27FC236}">
                <a16:creationId xmlns:a16="http://schemas.microsoft.com/office/drawing/2014/main" id="{F3638BCC-3E24-1489-C89E-402A07FD1895}"/>
              </a:ext>
            </a:extLst>
          </p:cNvPr>
          <p:cNvPicPr>
            <a:picLocks noChangeAspect="1"/>
          </p:cNvPicPr>
          <p:nvPr/>
        </p:nvPicPr>
        <p:blipFill>
          <a:blip r:embed="rId7"/>
          <a:stretch>
            <a:fillRect/>
          </a:stretch>
        </p:blipFill>
        <p:spPr>
          <a:xfrm>
            <a:off x="1104292" y="1720716"/>
            <a:ext cx="962025" cy="304800"/>
          </a:xfrm>
          <a:prstGeom prst="rect">
            <a:avLst/>
          </a:prstGeom>
        </p:spPr>
      </p:pic>
      <p:pic>
        <p:nvPicPr>
          <p:cNvPr id="23" name="Imagen 22">
            <a:extLst>
              <a:ext uri="{FF2B5EF4-FFF2-40B4-BE49-F238E27FC236}">
                <a16:creationId xmlns:a16="http://schemas.microsoft.com/office/drawing/2014/main" id="{A14E88FB-AD85-3D31-653A-D4390EF2105A}"/>
              </a:ext>
            </a:extLst>
          </p:cNvPr>
          <p:cNvPicPr>
            <a:picLocks noChangeAspect="1"/>
          </p:cNvPicPr>
          <p:nvPr/>
        </p:nvPicPr>
        <p:blipFill>
          <a:blip r:embed="rId8"/>
          <a:stretch>
            <a:fillRect/>
          </a:stretch>
        </p:blipFill>
        <p:spPr>
          <a:xfrm>
            <a:off x="1100482" y="2125186"/>
            <a:ext cx="1885950" cy="1485900"/>
          </a:xfrm>
          <a:prstGeom prst="rect">
            <a:avLst/>
          </a:prstGeom>
        </p:spPr>
      </p:pic>
      <p:sp>
        <p:nvSpPr>
          <p:cNvPr id="25" name="CuadroTexto 24">
            <a:extLst>
              <a:ext uri="{FF2B5EF4-FFF2-40B4-BE49-F238E27FC236}">
                <a16:creationId xmlns:a16="http://schemas.microsoft.com/office/drawing/2014/main" id="{7EC0A7AA-A1EA-3D59-EE0D-BD097F67B9BA}"/>
              </a:ext>
            </a:extLst>
          </p:cNvPr>
          <p:cNvSpPr txBox="1"/>
          <p:nvPr/>
        </p:nvSpPr>
        <p:spPr>
          <a:xfrm>
            <a:off x="9596082" y="2847199"/>
            <a:ext cx="8397513" cy="646331"/>
          </a:xfrm>
          <a:prstGeom prst="rect">
            <a:avLst/>
          </a:prstGeom>
          <a:noFill/>
        </p:spPr>
        <p:txBody>
          <a:bodyPr wrap="square">
            <a:spAutoFit/>
          </a:bodyPr>
          <a:lstStyle/>
          <a:p>
            <a:r>
              <a:rPr lang="es-MX" dirty="0"/>
              <a:t>Si escribimos en nuestro editor de texto el código anterior y guardamos y ejecutamos, se visualizaría algo parecido a lo siguiente:</a:t>
            </a:r>
          </a:p>
        </p:txBody>
      </p:sp>
      <p:pic>
        <p:nvPicPr>
          <p:cNvPr id="27" name="Imagen 26">
            <a:extLst>
              <a:ext uri="{FF2B5EF4-FFF2-40B4-BE49-F238E27FC236}">
                <a16:creationId xmlns:a16="http://schemas.microsoft.com/office/drawing/2014/main" id="{2F2B1BBB-9821-80BA-799A-1F2D51B7DB89}"/>
              </a:ext>
            </a:extLst>
          </p:cNvPr>
          <p:cNvPicPr>
            <a:picLocks noChangeAspect="1"/>
          </p:cNvPicPr>
          <p:nvPr/>
        </p:nvPicPr>
        <p:blipFill>
          <a:blip r:embed="rId9"/>
          <a:stretch>
            <a:fillRect/>
          </a:stretch>
        </p:blipFill>
        <p:spPr>
          <a:xfrm>
            <a:off x="9632851" y="3672702"/>
            <a:ext cx="8105775" cy="2543175"/>
          </a:xfrm>
          <a:prstGeom prst="rect">
            <a:avLst/>
          </a:prstGeom>
        </p:spPr>
      </p:pic>
    </p:spTree>
    <p:extLst>
      <p:ext uri="{BB962C8B-B14F-4D97-AF65-F5344CB8AC3E}">
        <p14:creationId xmlns:p14="http://schemas.microsoft.com/office/powerpoint/2010/main" val="36792498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31</a:t>
            </a:fld>
            <a:endParaRPr lang="es-MX"/>
          </a:p>
        </p:txBody>
      </p:sp>
      <p:pic>
        <p:nvPicPr>
          <p:cNvPr id="4" name="Imagen 3">
            <a:extLst>
              <a:ext uri="{FF2B5EF4-FFF2-40B4-BE49-F238E27FC236}">
                <a16:creationId xmlns:a16="http://schemas.microsoft.com/office/drawing/2014/main" id="{019E81C6-A40D-8CA9-C387-DC650661063B}"/>
              </a:ext>
            </a:extLst>
          </p:cNvPr>
          <p:cNvPicPr>
            <a:picLocks noChangeAspect="1"/>
          </p:cNvPicPr>
          <p:nvPr/>
        </p:nvPicPr>
        <p:blipFill rotWithShape="1">
          <a:blip r:embed="rId5"/>
          <a:srcRect b="22747"/>
          <a:stretch/>
        </p:blipFill>
        <p:spPr>
          <a:xfrm>
            <a:off x="1319371" y="310447"/>
            <a:ext cx="8229600" cy="3289209"/>
          </a:xfrm>
          <a:prstGeom prst="rect">
            <a:avLst/>
          </a:prstGeom>
        </p:spPr>
      </p:pic>
      <p:pic>
        <p:nvPicPr>
          <p:cNvPr id="19" name="Imagen 18">
            <a:extLst>
              <a:ext uri="{FF2B5EF4-FFF2-40B4-BE49-F238E27FC236}">
                <a16:creationId xmlns:a16="http://schemas.microsoft.com/office/drawing/2014/main" id="{5C76A4AB-2411-3C28-2880-2F937E8EF024}"/>
              </a:ext>
            </a:extLst>
          </p:cNvPr>
          <p:cNvPicPr>
            <a:picLocks noChangeAspect="1"/>
          </p:cNvPicPr>
          <p:nvPr/>
        </p:nvPicPr>
        <p:blipFill>
          <a:blip r:embed="rId6"/>
          <a:stretch>
            <a:fillRect/>
          </a:stretch>
        </p:blipFill>
        <p:spPr>
          <a:xfrm>
            <a:off x="1319371" y="4265734"/>
            <a:ext cx="6153150" cy="2162175"/>
          </a:xfrm>
          <a:prstGeom prst="rect">
            <a:avLst/>
          </a:prstGeom>
        </p:spPr>
      </p:pic>
      <p:pic>
        <p:nvPicPr>
          <p:cNvPr id="21" name="Imagen 20">
            <a:extLst>
              <a:ext uri="{FF2B5EF4-FFF2-40B4-BE49-F238E27FC236}">
                <a16:creationId xmlns:a16="http://schemas.microsoft.com/office/drawing/2014/main" id="{153BB9E3-1D10-DB62-60E4-24298DE1D29C}"/>
              </a:ext>
            </a:extLst>
          </p:cNvPr>
          <p:cNvPicPr>
            <a:picLocks noChangeAspect="1"/>
          </p:cNvPicPr>
          <p:nvPr/>
        </p:nvPicPr>
        <p:blipFill rotWithShape="1">
          <a:blip r:embed="rId7"/>
          <a:srcRect r="829"/>
          <a:stretch/>
        </p:blipFill>
        <p:spPr>
          <a:xfrm>
            <a:off x="1313656" y="3668236"/>
            <a:ext cx="6158865" cy="600075"/>
          </a:xfrm>
          <a:prstGeom prst="rect">
            <a:avLst/>
          </a:prstGeom>
        </p:spPr>
      </p:pic>
      <p:sp>
        <p:nvSpPr>
          <p:cNvPr id="23" name="CuadroTexto 22">
            <a:extLst>
              <a:ext uri="{FF2B5EF4-FFF2-40B4-BE49-F238E27FC236}">
                <a16:creationId xmlns:a16="http://schemas.microsoft.com/office/drawing/2014/main" id="{EB3A21B2-89E5-5BFC-FC25-81CDF2F80CC0}"/>
              </a:ext>
            </a:extLst>
          </p:cNvPr>
          <p:cNvSpPr txBox="1"/>
          <p:nvPr/>
        </p:nvSpPr>
        <p:spPr>
          <a:xfrm>
            <a:off x="9705109" y="2537592"/>
            <a:ext cx="9004300" cy="646331"/>
          </a:xfrm>
          <a:prstGeom prst="rect">
            <a:avLst/>
          </a:prstGeom>
          <a:noFill/>
        </p:spPr>
        <p:txBody>
          <a:bodyPr wrap="square">
            <a:spAutoFit/>
          </a:bodyPr>
          <a:lstStyle/>
          <a:p>
            <a:r>
              <a:rPr lang="es-MX" dirty="0"/>
              <a:t>Si escribimos en nuestro editor de texto el código anterior y guardamos y ejecutamos, se visualizaría algo parecido a lo siguiente:</a:t>
            </a:r>
          </a:p>
        </p:txBody>
      </p:sp>
      <p:pic>
        <p:nvPicPr>
          <p:cNvPr id="25" name="Imagen 24">
            <a:extLst>
              <a:ext uri="{FF2B5EF4-FFF2-40B4-BE49-F238E27FC236}">
                <a16:creationId xmlns:a16="http://schemas.microsoft.com/office/drawing/2014/main" id="{A8ED7C8E-8434-5059-BE8A-D28282BBB796}"/>
              </a:ext>
            </a:extLst>
          </p:cNvPr>
          <p:cNvPicPr>
            <a:picLocks noChangeAspect="1"/>
          </p:cNvPicPr>
          <p:nvPr/>
        </p:nvPicPr>
        <p:blipFill>
          <a:blip r:embed="rId8"/>
          <a:stretch>
            <a:fillRect/>
          </a:stretch>
        </p:blipFill>
        <p:spPr>
          <a:xfrm>
            <a:off x="9705109" y="3322096"/>
            <a:ext cx="8172450" cy="2971800"/>
          </a:xfrm>
          <a:prstGeom prst="rect">
            <a:avLst/>
          </a:prstGeom>
        </p:spPr>
      </p:pic>
    </p:spTree>
    <p:extLst>
      <p:ext uri="{BB962C8B-B14F-4D97-AF65-F5344CB8AC3E}">
        <p14:creationId xmlns:p14="http://schemas.microsoft.com/office/powerpoint/2010/main" val="33662470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32</a:t>
            </a:fld>
            <a:endParaRPr lang="es-MX"/>
          </a:p>
        </p:txBody>
      </p:sp>
      <p:pic>
        <p:nvPicPr>
          <p:cNvPr id="18" name="Imagen 17">
            <a:extLst>
              <a:ext uri="{FF2B5EF4-FFF2-40B4-BE49-F238E27FC236}">
                <a16:creationId xmlns:a16="http://schemas.microsoft.com/office/drawing/2014/main" id="{FFFA2568-2937-3CE4-9ED9-BA8AD60C5CC3}"/>
              </a:ext>
            </a:extLst>
          </p:cNvPr>
          <p:cNvPicPr>
            <a:picLocks noChangeAspect="1"/>
          </p:cNvPicPr>
          <p:nvPr/>
        </p:nvPicPr>
        <p:blipFill>
          <a:blip r:embed="rId5"/>
          <a:stretch>
            <a:fillRect/>
          </a:stretch>
        </p:blipFill>
        <p:spPr>
          <a:xfrm>
            <a:off x="1148901" y="242340"/>
            <a:ext cx="8143875" cy="1047750"/>
          </a:xfrm>
          <a:prstGeom prst="rect">
            <a:avLst/>
          </a:prstGeom>
        </p:spPr>
      </p:pic>
      <p:pic>
        <p:nvPicPr>
          <p:cNvPr id="20" name="Imagen 19">
            <a:extLst>
              <a:ext uri="{FF2B5EF4-FFF2-40B4-BE49-F238E27FC236}">
                <a16:creationId xmlns:a16="http://schemas.microsoft.com/office/drawing/2014/main" id="{5C9EA383-1DB5-E78C-D9C0-98CE303DB7E6}"/>
              </a:ext>
            </a:extLst>
          </p:cNvPr>
          <p:cNvPicPr>
            <a:picLocks noChangeAspect="1"/>
          </p:cNvPicPr>
          <p:nvPr/>
        </p:nvPicPr>
        <p:blipFill>
          <a:blip r:embed="rId6"/>
          <a:stretch>
            <a:fillRect/>
          </a:stretch>
        </p:blipFill>
        <p:spPr>
          <a:xfrm>
            <a:off x="1148901" y="1384620"/>
            <a:ext cx="8039100" cy="600075"/>
          </a:xfrm>
          <a:prstGeom prst="rect">
            <a:avLst/>
          </a:prstGeom>
        </p:spPr>
      </p:pic>
      <p:pic>
        <p:nvPicPr>
          <p:cNvPr id="22" name="Imagen 21">
            <a:extLst>
              <a:ext uri="{FF2B5EF4-FFF2-40B4-BE49-F238E27FC236}">
                <a16:creationId xmlns:a16="http://schemas.microsoft.com/office/drawing/2014/main" id="{3E0A104D-895B-22B0-956A-F8D611FDDC39}"/>
              </a:ext>
            </a:extLst>
          </p:cNvPr>
          <p:cNvPicPr>
            <a:picLocks noChangeAspect="1"/>
          </p:cNvPicPr>
          <p:nvPr/>
        </p:nvPicPr>
        <p:blipFill>
          <a:blip r:embed="rId7"/>
          <a:stretch>
            <a:fillRect/>
          </a:stretch>
        </p:blipFill>
        <p:spPr>
          <a:xfrm>
            <a:off x="1152076" y="2084781"/>
            <a:ext cx="8010525" cy="542925"/>
          </a:xfrm>
          <a:prstGeom prst="rect">
            <a:avLst/>
          </a:prstGeom>
        </p:spPr>
      </p:pic>
      <p:pic>
        <p:nvPicPr>
          <p:cNvPr id="24" name="Imagen 23">
            <a:extLst>
              <a:ext uri="{FF2B5EF4-FFF2-40B4-BE49-F238E27FC236}">
                <a16:creationId xmlns:a16="http://schemas.microsoft.com/office/drawing/2014/main" id="{D2D48D98-9E9C-05B1-87AF-79F60CEF9D98}"/>
              </a:ext>
            </a:extLst>
          </p:cNvPr>
          <p:cNvPicPr>
            <a:picLocks noChangeAspect="1"/>
          </p:cNvPicPr>
          <p:nvPr/>
        </p:nvPicPr>
        <p:blipFill>
          <a:blip r:embed="rId8"/>
          <a:stretch>
            <a:fillRect/>
          </a:stretch>
        </p:blipFill>
        <p:spPr>
          <a:xfrm>
            <a:off x="1152076" y="2735087"/>
            <a:ext cx="8048625" cy="1171575"/>
          </a:xfrm>
          <a:prstGeom prst="rect">
            <a:avLst/>
          </a:prstGeom>
        </p:spPr>
      </p:pic>
      <p:pic>
        <p:nvPicPr>
          <p:cNvPr id="26" name="Imagen 25">
            <a:extLst>
              <a:ext uri="{FF2B5EF4-FFF2-40B4-BE49-F238E27FC236}">
                <a16:creationId xmlns:a16="http://schemas.microsoft.com/office/drawing/2014/main" id="{AF782693-409B-4033-AA3A-79D3D44FE64D}"/>
              </a:ext>
            </a:extLst>
          </p:cNvPr>
          <p:cNvPicPr>
            <a:picLocks noChangeAspect="1"/>
          </p:cNvPicPr>
          <p:nvPr/>
        </p:nvPicPr>
        <p:blipFill>
          <a:blip r:embed="rId9"/>
          <a:stretch>
            <a:fillRect/>
          </a:stretch>
        </p:blipFill>
        <p:spPr>
          <a:xfrm>
            <a:off x="1148901" y="4014043"/>
            <a:ext cx="781050" cy="314325"/>
          </a:xfrm>
          <a:prstGeom prst="rect">
            <a:avLst/>
          </a:prstGeom>
        </p:spPr>
      </p:pic>
      <p:pic>
        <p:nvPicPr>
          <p:cNvPr id="28" name="Imagen 27">
            <a:extLst>
              <a:ext uri="{FF2B5EF4-FFF2-40B4-BE49-F238E27FC236}">
                <a16:creationId xmlns:a16="http://schemas.microsoft.com/office/drawing/2014/main" id="{153CCCFB-A9EE-05B9-5777-84B4D3CDB9C9}"/>
              </a:ext>
            </a:extLst>
          </p:cNvPr>
          <p:cNvPicPr>
            <a:picLocks noChangeAspect="1"/>
          </p:cNvPicPr>
          <p:nvPr/>
        </p:nvPicPr>
        <p:blipFill>
          <a:blip r:embed="rId10"/>
          <a:stretch>
            <a:fillRect/>
          </a:stretch>
        </p:blipFill>
        <p:spPr>
          <a:xfrm>
            <a:off x="1148901" y="4470427"/>
            <a:ext cx="5743575" cy="1724025"/>
          </a:xfrm>
          <a:prstGeom prst="rect">
            <a:avLst/>
          </a:prstGeom>
        </p:spPr>
      </p:pic>
      <p:sp>
        <p:nvSpPr>
          <p:cNvPr id="30" name="CuadroTexto 29">
            <a:extLst>
              <a:ext uri="{FF2B5EF4-FFF2-40B4-BE49-F238E27FC236}">
                <a16:creationId xmlns:a16="http://schemas.microsoft.com/office/drawing/2014/main" id="{0F5B7A97-9F41-4457-A946-CD8ADD0675FC}"/>
              </a:ext>
            </a:extLst>
          </p:cNvPr>
          <p:cNvSpPr txBox="1"/>
          <p:nvPr/>
        </p:nvSpPr>
        <p:spPr>
          <a:xfrm>
            <a:off x="9544050" y="3196379"/>
            <a:ext cx="9004300" cy="646331"/>
          </a:xfrm>
          <a:prstGeom prst="rect">
            <a:avLst/>
          </a:prstGeom>
          <a:noFill/>
        </p:spPr>
        <p:txBody>
          <a:bodyPr wrap="square">
            <a:spAutoFit/>
          </a:bodyPr>
          <a:lstStyle/>
          <a:p>
            <a:r>
              <a:rPr lang="es-MX" dirty="0"/>
              <a:t>Si escribimos en nuestro editor de texto el código anterior y guardamos y ejecutamos, se visualizará algo parecido a lo siguiente: </a:t>
            </a:r>
          </a:p>
        </p:txBody>
      </p:sp>
      <p:pic>
        <p:nvPicPr>
          <p:cNvPr id="32" name="Imagen 31">
            <a:extLst>
              <a:ext uri="{FF2B5EF4-FFF2-40B4-BE49-F238E27FC236}">
                <a16:creationId xmlns:a16="http://schemas.microsoft.com/office/drawing/2014/main" id="{91C9B15A-F592-E1F8-0F22-ABBC0BE85C50}"/>
              </a:ext>
            </a:extLst>
          </p:cNvPr>
          <p:cNvPicPr>
            <a:picLocks noChangeAspect="1"/>
          </p:cNvPicPr>
          <p:nvPr/>
        </p:nvPicPr>
        <p:blipFill>
          <a:blip r:embed="rId11"/>
          <a:stretch>
            <a:fillRect/>
          </a:stretch>
        </p:blipFill>
        <p:spPr>
          <a:xfrm>
            <a:off x="9680476" y="3895587"/>
            <a:ext cx="8058150" cy="2381250"/>
          </a:xfrm>
          <a:prstGeom prst="rect">
            <a:avLst/>
          </a:prstGeom>
        </p:spPr>
      </p:pic>
    </p:spTree>
    <p:extLst>
      <p:ext uri="{BB962C8B-B14F-4D97-AF65-F5344CB8AC3E}">
        <p14:creationId xmlns:p14="http://schemas.microsoft.com/office/powerpoint/2010/main" val="33616498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33</a:t>
            </a:fld>
            <a:endParaRPr lang="es-MX"/>
          </a:p>
        </p:txBody>
      </p:sp>
      <p:pic>
        <p:nvPicPr>
          <p:cNvPr id="4" name="Imagen 3">
            <a:extLst>
              <a:ext uri="{FF2B5EF4-FFF2-40B4-BE49-F238E27FC236}">
                <a16:creationId xmlns:a16="http://schemas.microsoft.com/office/drawing/2014/main" id="{845720C8-25C6-3E28-AC40-F01E185ED707}"/>
              </a:ext>
            </a:extLst>
          </p:cNvPr>
          <p:cNvPicPr>
            <a:picLocks noChangeAspect="1"/>
          </p:cNvPicPr>
          <p:nvPr/>
        </p:nvPicPr>
        <p:blipFill>
          <a:blip r:embed="rId5"/>
          <a:stretch>
            <a:fillRect/>
          </a:stretch>
        </p:blipFill>
        <p:spPr>
          <a:xfrm>
            <a:off x="1261269" y="170976"/>
            <a:ext cx="8086725" cy="3790950"/>
          </a:xfrm>
          <a:prstGeom prst="rect">
            <a:avLst/>
          </a:prstGeom>
        </p:spPr>
      </p:pic>
      <p:pic>
        <p:nvPicPr>
          <p:cNvPr id="19" name="Imagen 18">
            <a:extLst>
              <a:ext uri="{FF2B5EF4-FFF2-40B4-BE49-F238E27FC236}">
                <a16:creationId xmlns:a16="http://schemas.microsoft.com/office/drawing/2014/main" id="{480C7B7E-BCEA-7B4A-3944-1C56EB8CBE43}"/>
              </a:ext>
            </a:extLst>
          </p:cNvPr>
          <p:cNvPicPr>
            <a:picLocks noChangeAspect="1"/>
          </p:cNvPicPr>
          <p:nvPr/>
        </p:nvPicPr>
        <p:blipFill>
          <a:blip r:embed="rId6"/>
          <a:stretch>
            <a:fillRect/>
          </a:stretch>
        </p:blipFill>
        <p:spPr>
          <a:xfrm>
            <a:off x="9575701" y="3550672"/>
            <a:ext cx="8162925" cy="2714625"/>
          </a:xfrm>
          <a:prstGeom prst="rect">
            <a:avLst/>
          </a:prstGeom>
        </p:spPr>
      </p:pic>
    </p:spTree>
    <p:extLst>
      <p:ext uri="{BB962C8B-B14F-4D97-AF65-F5344CB8AC3E}">
        <p14:creationId xmlns:p14="http://schemas.microsoft.com/office/powerpoint/2010/main" val="8483775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34</a:t>
            </a:fld>
            <a:endParaRPr lang="es-MX"/>
          </a:p>
        </p:txBody>
      </p:sp>
      <p:pic>
        <p:nvPicPr>
          <p:cNvPr id="4" name="Imagen 3">
            <a:extLst>
              <a:ext uri="{FF2B5EF4-FFF2-40B4-BE49-F238E27FC236}">
                <a16:creationId xmlns:a16="http://schemas.microsoft.com/office/drawing/2014/main" id="{3D9D621C-8202-5948-ECB1-A8418D7ABA82}"/>
              </a:ext>
            </a:extLst>
          </p:cNvPr>
          <p:cNvPicPr>
            <a:picLocks noChangeAspect="1"/>
          </p:cNvPicPr>
          <p:nvPr/>
        </p:nvPicPr>
        <p:blipFill>
          <a:blip r:embed="rId5"/>
          <a:stretch>
            <a:fillRect/>
          </a:stretch>
        </p:blipFill>
        <p:spPr>
          <a:xfrm>
            <a:off x="1108714" y="287142"/>
            <a:ext cx="8201025" cy="4010025"/>
          </a:xfrm>
          <a:prstGeom prst="rect">
            <a:avLst/>
          </a:prstGeom>
        </p:spPr>
      </p:pic>
      <p:pic>
        <p:nvPicPr>
          <p:cNvPr id="19" name="Imagen 18">
            <a:extLst>
              <a:ext uri="{FF2B5EF4-FFF2-40B4-BE49-F238E27FC236}">
                <a16:creationId xmlns:a16="http://schemas.microsoft.com/office/drawing/2014/main" id="{BE4C0BE0-5DF9-AAE3-F1C4-D26CEE954D08}"/>
              </a:ext>
            </a:extLst>
          </p:cNvPr>
          <p:cNvPicPr>
            <a:picLocks noChangeAspect="1"/>
          </p:cNvPicPr>
          <p:nvPr/>
        </p:nvPicPr>
        <p:blipFill>
          <a:blip r:embed="rId6"/>
          <a:stretch>
            <a:fillRect/>
          </a:stretch>
        </p:blipFill>
        <p:spPr>
          <a:xfrm>
            <a:off x="9751476" y="3826921"/>
            <a:ext cx="8086725" cy="2466975"/>
          </a:xfrm>
          <a:prstGeom prst="rect">
            <a:avLst/>
          </a:prstGeom>
        </p:spPr>
      </p:pic>
    </p:spTree>
    <p:extLst>
      <p:ext uri="{BB962C8B-B14F-4D97-AF65-F5344CB8AC3E}">
        <p14:creationId xmlns:p14="http://schemas.microsoft.com/office/powerpoint/2010/main" val="31750558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35</a:t>
            </a:fld>
            <a:endParaRPr lang="es-MX"/>
          </a:p>
        </p:txBody>
      </p:sp>
      <p:pic>
        <p:nvPicPr>
          <p:cNvPr id="4" name="Imagen 3">
            <a:extLst>
              <a:ext uri="{FF2B5EF4-FFF2-40B4-BE49-F238E27FC236}">
                <a16:creationId xmlns:a16="http://schemas.microsoft.com/office/drawing/2014/main" id="{8CB3BD48-7A98-260C-926E-3F115C2D1B9E}"/>
              </a:ext>
            </a:extLst>
          </p:cNvPr>
          <p:cNvPicPr>
            <a:picLocks noChangeAspect="1"/>
          </p:cNvPicPr>
          <p:nvPr/>
        </p:nvPicPr>
        <p:blipFill>
          <a:blip r:embed="rId5"/>
          <a:stretch>
            <a:fillRect/>
          </a:stretch>
        </p:blipFill>
        <p:spPr>
          <a:xfrm>
            <a:off x="1293019" y="170478"/>
            <a:ext cx="8201025" cy="4962525"/>
          </a:xfrm>
          <a:prstGeom prst="rect">
            <a:avLst/>
          </a:prstGeom>
        </p:spPr>
      </p:pic>
      <p:pic>
        <p:nvPicPr>
          <p:cNvPr id="19" name="Imagen 18">
            <a:extLst>
              <a:ext uri="{FF2B5EF4-FFF2-40B4-BE49-F238E27FC236}">
                <a16:creationId xmlns:a16="http://schemas.microsoft.com/office/drawing/2014/main" id="{F6C74D82-22FB-609D-804B-92E9C62CAD8E}"/>
              </a:ext>
            </a:extLst>
          </p:cNvPr>
          <p:cNvPicPr>
            <a:picLocks noChangeAspect="1"/>
          </p:cNvPicPr>
          <p:nvPr/>
        </p:nvPicPr>
        <p:blipFill>
          <a:blip r:embed="rId6"/>
          <a:stretch>
            <a:fillRect/>
          </a:stretch>
        </p:blipFill>
        <p:spPr>
          <a:xfrm>
            <a:off x="9728853" y="3078425"/>
            <a:ext cx="8172450" cy="3267075"/>
          </a:xfrm>
          <a:prstGeom prst="rect">
            <a:avLst/>
          </a:prstGeom>
        </p:spPr>
      </p:pic>
    </p:spTree>
    <p:extLst>
      <p:ext uri="{BB962C8B-B14F-4D97-AF65-F5344CB8AC3E}">
        <p14:creationId xmlns:p14="http://schemas.microsoft.com/office/powerpoint/2010/main" val="18600969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36</a:t>
            </a:fld>
            <a:endParaRPr lang="es-MX"/>
          </a:p>
        </p:txBody>
      </p:sp>
      <p:pic>
        <p:nvPicPr>
          <p:cNvPr id="4" name="Imagen 3">
            <a:extLst>
              <a:ext uri="{FF2B5EF4-FFF2-40B4-BE49-F238E27FC236}">
                <a16:creationId xmlns:a16="http://schemas.microsoft.com/office/drawing/2014/main" id="{FD5604BE-4EBF-BFCB-6018-24C8D5DF327F}"/>
              </a:ext>
            </a:extLst>
          </p:cNvPr>
          <p:cNvPicPr>
            <a:picLocks noChangeAspect="1"/>
          </p:cNvPicPr>
          <p:nvPr/>
        </p:nvPicPr>
        <p:blipFill>
          <a:blip r:embed="rId5"/>
          <a:stretch>
            <a:fillRect/>
          </a:stretch>
        </p:blipFill>
        <p:spPr>
          <a:xfrm>
            <a:off x="1348581" y="269294"/>
            <a:ext cx="8115300" cy="2447925"/>
          </a:xfrm>
          <a:prstGeom prst="rect">
            <a:avLst/>
          </a:prstGeom>
        </p:spPr>
      </p:pic>
      <p:pic>
        <p:nvPicPr>
          <p:cNvPr id="19" name="Imagen 18">
            <a:extLst>
              <a:ext uri="{FF2B5EF4-FFF2-40B4-BE49-F238E27FC236}">
                <a16:creationId xmlns:a16="http://schemas.microsoft.com/office/drawing/2014/main" id="{0AF8C32F-FB22-20D8-6E0F-5DDD3F3E7C48}"/>
              </a:ext>
            </a:extLst>
          </p:cNvPr>
          <p:cNvPicPr>
            <a:picLocks noChangeAspect="1"/>
          </p:cNvPicPr>
          <p:nvPr/>
        </p:nvPicPr>
        <p:blipFill>
          <a:blip r:embed="rId6"/>
          <a:stretch>
            <a:fillRect/>
          </a:stretch>
        </p:blipFill>
        <p:spPr>
          <a:xfrm>
            <a:off x="2072114" y="2544975"/>
            <a:ext cx="6762750" cy="504825"/>
          </a:xfrm>
          <a:prstGeom prst="rect">
            <a:avLst/>
          </a:prstGeom>
        </p:spPr>
      </p:pic>
      <p:pic>
        <p:nvPicPr>
          <p:cNvPr id="21" name="Imagen 20">
            <a:extLst>
              <a:ext uri="{FF2B5EF4-FFF2-40B4-BE49-F238E27FC236}">
                <a16:creationId xmlns:a16="http://schemas.microsoft.com/office/drawing/2014/main" id="{4FB82AC6-DBBF-6CC7-877B-8F98848E3FB8}"/>
              </a:ext>
            </a:extLst>
          </p:cNvPr>
          <p:cNvPicPr>
            <a:picLocks noChangeAspect="1"/>
          </p:cNvPicPr>
          <p:nvPr/>
        </p:nvPicPr>
        <p:blipFill>
          <a:blip r:embed="rId7"/>
          <a:stretch>
            <a:fillRect/>
          </a:stretch>
        </p:blipFill>
        <p:spPr>
          <a:xfrm>
            <a:off x="8602277" y="3599656"/>
            <a:ext cx="9136350" cy="2576644"/>
          </a:xfrm>
          <a:prstGeom prst="rect">
            <a:avLst/>
          </a:prstGeom>
        </p:spPr>
      </p:pic>
    </p:spTree>
    <p:extLst>
      <p:ext uri="{BB962C8B-B14F-4D97-AF65-F5344CB8AC3E}">
        <p14:creationId xmlns:p14="http://schemas.microsoft.com/office/powerpoint/2010/main" val="25910518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37</a:t>
            </a:fld>
            <a:endParaRPr lang="es-MX"/>
          </a:p>
        </p:txBody>
      </p:sp>
      <p:pic>
        <p:nvPicPr>
          <p:cNvPr id="4" name="Imagen 3">
            <a:extLst>
              <a:ext uri="{FF2B5EF4-FFF2-40B4-BE49-F238E27FC236}">
                <a16:creationId xmlns:a16="http://schemas.microsoft.com/office/drawing/2014/main" id="{C1F45165-8B9E-77D3-91F3-2D00D7AC52C7}"/>
              </a:ext>
            </a:extLst>
          </p:cNvPr>
          <p:cNvPicPr>
            <a:picLocks noChangeAspect="1"/>
          </p:cNvPicPr>
          <p:nvPr/>
        </p:nvPicPr>
        <p:blipFill>
          <a:blip r:embed="rId5"/>
          <a:stretch>
            <a:fillRect/>
          </a:stretch>
        </p:blipFill>
        <p:spPr>
          <a:xfrm>
            <a:off x="1251744" y="269294"/>
            <a:ext cx="8181975" cy="4038600"/>
          </a:xfrm>
          <a:prstGeom prst="rect">
            <a:avLst/>
          </a:prstGeom>
        </p:spPr>
      </p:pic>
      <p:pic>
        <p:nvPicPr>
          <p:cNvPr id="19" name="Imagen 18">
            <a:extLst>
              <a:ext uri="{FF2B5EF4-FFF2-40B4-BE49-F238E27FC236}">
                <a16:creationId xmlns:a16="http://schemas.microsoft.com/office/drawing/2014/main" id="{F4D92B0D-9997-5DC9-AD13-0281D798EE3E}"/>
              </a:ext>
            </a:extLst>
          </p:cNvPr>
          <p:cNvPicPr>
            <a:picLocks noChangeAspect="1"/>
          </p:cNvPicPr>
          <p:nvPr/>
        </p:nvPicPr>
        <p:blipFill>
          <a:blip r:embed="rId6"/>
          <a:stretch>
            <a:fillRect/>
          </a:stretch>
        </p:blipFill>
        <p:spPr>
          <a:xfrm>
            <a:off x="9708614" y="3750337"/>
            <a:ext cx="8172450" cy="2562225"/>
          </a:xfrm>
          <a:prstGeom prst="rect">
            <a:avLst/>
          </a:prstGeom>
        </p:spPr>
      </p:pic>
    </p:spTree>
    <p:extLst>
      <p:ext uri="{BB962C8B-B14F-4D97-AF65-F5344CB8AC3E}">
        <p14:creationId xmlns:p14="http://schemas.microsoft.com/office/powerpoint/2010/main" val="18479939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38</a:t>
            </a:fld>
            <a:endParaRPr lang="es-MX"/>
          </a:p>
        </p:txBody>
      </p:sp>
      <p:pic>
        <p:nvPicPr>
          <p:cNvPr id="4" name="Imagen 3">
            <a:extLst>
              <a:ext uri="{FF2B5EF4-FFF2-40B4-BE49-F238E27FC236}">
                <a16:creationId xmlns:a16="http://schemas.microsoft.com/office/drawing/2014/main" id="{C166BCC1-D607-F1D5-48CD-A4945F9AFEE6}"/>
              </a:ext>
            </a:extLst>
          </p:cNvPr>
          <p:cNvPicPr>
            <a:picLocks noChangeAspect="1"/>
          </p:cNvPicPr>
          <p:nvPr/>
        </p:nvPicPr>
        <p:blipFill>
          <a:blip r:embed="rId5"/>
          <a:stretch>
            <a:fillRect/>
          </a:stretch>
        </p:blipFill>
        <p:spPr>
          <a:xfrm>
            <a:off x="1254919" y="170478"/>
            <a:ext cx="8201025" cy="3600450"/>
          </a:xfrm>
          <a:prstGeom prst="rect">
            <a:avLst/>
          </a:prstGeom>
        </p:spPr>
      </p:pic>
      <p:pic>
        <p:nvPicPr>
          <p:cNvPr id="19" name="Imagen 18">
            <a:extLst>
              <a:ext uri="{FF2B5EF4-FFF2-40B4-BE49-F238E27FC236}">
                <a16:creationId xmlns:a16="http://schemas.microsoft.com/office/drawing/2014/main" id="{8F2C4E08-43CA-F8CA-0FB1-83E857D6C77D}"/>
              </a:ext>
            </a:extLst>
          </p:cNvPr>
          <p:cNvPicPr>
            <a:picLocks noChangeAspect="1"/>
          </p:cNvPicPr>
          <p:nvPr/>
        </p:nvPicPr>
        <p:blipFill>
          <a:blip r:embed="rId6"/>
          <a:stretch>
            <a:fillRect/>
          </a:stretch>
        </p:blipFill>
        <p:spPr>
          <a:xfrm>
            <a:off x="9756239" y="4020502"/>
            <a:ext cx="8077200" cy="2238375"/>
          </a:xfrm>
          <a:prstGeom prst="rect">
            <a:avLst/>
          </a:prstGeom>
        </p:spPr>
      </p:pic>
      <p:pic>
        <p:nvPicPr>
          <p:cNvPr id="21" name="Imagen 20">
            <a:extLst>
              <a:ext uri="{FF2B5EF4-FFF2-40B4-BE49-F238E27FC236}">
                <a16:creationId xmlns:a16="http://schemas.microsoft.com/office/drawing/2014/main" id="{879372AF-B189-36A9-AD42-3E94406BDA69}"/>
              </a:ext>
            </a:extLst>
          </p:cNvPr>
          <p:cNvPicPr>
            <a:picLocks noChangeAspect="1"/>
          </p:cNvPicPr>
          <p:nvPr/>
        </p:nvPicPr>
        <p:blipFill>
          <a:blip r:embed="rId7"/>
          <a:stretch>
            <a:fillRect/>
          </a:stretch>
        </p:blipFill>
        <p:spPr>
          <a:xfrm>
            <a:off x="1271639" y="4249083"/>
            <a:ext cx="8220075" cy="2009775"/>
          </a:xfrm>
          <a:prstGeom prst="rect">
            <a:avLst/>
          </a:prstGeom>
        </p:spPr>
      </p:pic>
    </p:spTree>
    <p:extLst>
      <p:ext uri="{BB962C8B-B14F-4D97-AF65-F5344CB8AC3E}">
        <p14:creationId xmlns:p14="http://schemas.microsoft.com/office/powerpoint/2010/main" val="8934075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39</a:t>
            </a:fld>
            <a:endParaRPr lang="es-MX"/>
          </a:p>
        </p:txBody>
      </p:sp>
      <p:pic>
        <p:nvPicPr>
          <p:cNvPr id="4" name="Imagen 3">
            <a:extLst>
              <a:ext uri="{FF2B5EF4-FFF2-40B4-BE49-F238E27FC236}">
                <a16:creationId xmlns:a16="http://schemas.microsoft.com/office/drawing/2014/main" id="{0C68321D-DB46-8469-D224-5AA0FA76D6FF}"/>
              </a:ext>
            </a:extLst>
          </p:cNvPr>
          <p:cNvPicPr>
            <a:picLocks noChangeAspect="1"/>
          </p:cNvPicPr>
          <p:nvPr/>
        </p:nvPicPr>
        <p:blipFill>
          <a:blip r:embed="rId5"/>
          <a:stretch>
            <a:fillRect/>
          </a:stretch>
        </p:blipFill>
        <p:spPr>
          <a:xfrm>
            <a:off x="1262856" y="224452"/>
            <a:ext cx="8210550" cy="3848100"/>
          </a:xfrm>
          <a:prstGeom prst="rect">
            <a:avLst/>
          </a:prstGeom>
        </p:spPr>
      </p:pic>
      <p:pic>
        <p:nvPicPr>
          <p:cNvPr id="19" name="Imagen 18">
            <a:extLst>
              <a:ext uri="{FF2B5EF4-FFF2-40B4-BE49-F238E27FC236}">
                <a16:creationId xmlns:a16="http://schemas.microsoft.com/office/drawing/2014/main" id="{92D48955-866D-6E5B-1EFB-61F70845E421}"/>
              </a:ext>
            </a:extLst>
          </p:cNvPr>
          <p:cNvPicPr>
            <a:picLocks noChangeAspect="1"/>
          </p:cNvPicPr>
          <p:nvPr/>
        </p:nvPicPr>
        <p:blipFill>
          <a:blip r:embed="rId6"/>
          <a:stretch>
            <a:fillRect/>
          </a:stretch>
        </p:blipFill>
        <p:spPr>
          <a:xfrm>
            <a:off x="9651901" y="3626512"/>
            <a:ext cx="8086725" cy="2686050"/>
          </a:xfrm>
          <a:prstGeom prst="rect">
            <a:avLst/>
          </a:prstGeom>
        </p:spPr>
      </p:pic>
    </p:spTree>
    <p:extLst>
      <p:ext uri="{BB962C8B-B14F-4D97-AF65-F5344CB8AC3E}">
        <p14:creationId xmlns:p14="http://schemas.microsoft.com/office/powerpoint/2010/main" val="387467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23865D73-7294-5B58-A97F-C33CB0D4D87C}"/>
              </a:ext>
            </a:extLst>
          </p:cNvPr>
          <p:cNvSpPr txBox="1"/>
          <p:nvPr/>
        </p:nvSpPr>
        <p:spPr>
          <a:xfrm>
            <a:off x="1209183" y="391723"/>
            <a:ext cx="15793365" cy="2308324"/>
          </a:xfrm>
          <a:prstGeom prst="rect">
            <a:avLst/>
          </a:prstGeom>
          <a:noFill/>
        </p:spPr>
        <p:txBody>
          <a:bodyPr wrap="square" rtlCol="0">
            <a:spAutoFit/>
          </a:bodyPr>
          <a:lstStyle/>
          <a:p>
            <a:r>
              <a:rPr lang="es-MX" b="1" dirty="0"/>
              <a:t>Fundamentos técnicos de una página web… </a:t>
            </a:r>
          </a:p>
          <a:p>
            <a:endParaRPr lang="es-MX" b="1" dirty="0"/>
          </a:p>
          <a:p>
            <a:r>
              <a:rPr lang="es-MX" dirty="0"/>
              <a:t>HTML ha tenido muchas actualizaciones a lo largo del tiempo, y la última versión de HTML es HTML5. En HTML5 se destacan sus características semánticas, las posibilidades multimedia que incorpora, las nuevas funciones para formulario y las características que se definen para poder integrarse con tecnologías que permitirán abrir una nueva etapa en Internet, en lo que se refiere a la arquitectura de las aplicaciones. </a:t>
            </a:r>
          </a:p>
          <a:p>
            <a:endParaRPr lang="es-MX" dirty="0"/>
          </a:p>
          <a:p>
            <a:endParaRPr lang="es-MX" dirty="0"/>
          </a:p>
        </p:txBody>
      </p:sp>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4" name="Imagen 3">
            <a:extLst>
              <a:ext uri="{FF2B5EF4-FFF2-40B4-BE49-F238E27FC236}">
                <a16:creationId xmlns:a16="http://schemas.microsoft.com/office/drawing/2014/main" id="{7E44FF67-C0B9-7AF5-663C-DB8B0DF34DBE}"/>
              </a:ext>
            </a:extLst>
          </p:cNvPr>
          <p:cNvPicPr>
            <a:picLocks noChangeAspect="1"/>
          </p:cNvPicPr>
          <p:nvPr/>
        </p:nvPicPr>
        <p:blipFill>
          <a:blip r:embed="rId4"/>
          <a:stretch>
            <a:fillRect/>
          </a:stretch>
        </p:blipFill>
        <p:spPr>
          <a:xfrm>
            <a:off x="1208936" y="2074704"/>
            <a:ext cx="7296266" cy="4322464"/>
          </a:xfrm>
          <a:prstGeom prst="rect">
            <a:avLst/>
          </a:prstGeom>
          <a:ln>
            <a:noFill/>
          </a:ln>
          <a:effectLst>
            <a:softEdge rad="112500"/>
          </a:effectLst>
        </p:spPr>
      </p:pic>
      <p:pic>
        <p:nvPicPr>
          <p:cNvPr id="3" name="Imagen 2">
            <a:extLst>
              <a:ext uri="{FF2B5EF4-FFF2-40B4-BE49-F238E27FC236}">
                <a16:creationId xmlns:a16="http://schemas.microsoft.com/office/drawing/2014/main" id="{3727DE22-8D88-BB8D-3355-839ED8115CEF}"/>
              </a:ext>
            </a:extLst>
          </p:cNvPr>
          <p:cNvPicPr>
            <a:picLocks noChangeAspect="1"/>
          </p:cNvPicPr>
          <p:nvPr/>
        </p:nvPicPr>
        <p:blipFill>
          <a:blip r:embed="rId5"/>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Marcador de número de diapositiva 9">
            <a:extLst>
              <a:ext uri="{FF2B5EF4-FFF2-40B4-BE49-F238E27FC236}">
                <a16:creationId xmlns:a16="http://schemas.microsoft.com/office/drawing/2014/main" id="{F6C4AB98-C48A-DF8E-3387-59C09FEBDE4C}"/>
              </a:ext>
            </a:extLst>
          </p:cNvPr>
          <p:cNvSpPr>
            <a:spLocks noGrp="1"/>
          </p:cNvSpPr>
          <p:nvPr>
            <p:ph type="sldNum" sz="quarter" idx="12"/>
          </p:nvPr>
        </p:nvSpPr>
        <p:spPr/>
        <p:txBody>
          <a:bodyPr/>
          <a:lstStyle/>
          <a:p>
            <a:fld id="{FE569E57-A1D0-47AE-A3E4-85DA6C503064}" type="slidenum">
              <a:rPr lang="es-MX" smtClean="0"/>
              <a:t>4</a:t>
            </a:fld>
            <a:endParaRPr lang="es-MX"/>
          </a:p>
        </p:txBody>
      </p:sp>
      <p:sp>
        <p:nvSpPr>
          <p:cNvPr id="14" name="Título 1">
            <a:extLst>
              <a:ext uri="{FF2B5EF4-FFF2-40B4-BE49-F238E27FC236}">
                <a16:creationId xmlns:a16="http://schemas.microsoft.com/office/drawing/2014/main" id="{450E67DE-4EFA-C18C-895E-E01619575804}"/>
              </a:ext>
            </a:extLst>
          </p:cNvPr>
          <p:cNvSpPr txBox="1">
            <a:spLocks/>
          </p:cNvSpPr>
          <p:nvPr/>
        </p:nvSpPr>
        <p:spPr>
          <a:xfrm rot="16200000">
            <a:off x="-2700119" y="3088739"/>
            <a:ext cx="6998040" cy="82056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5400" dirty="0"/>
              <a:t>Introducción</a:t>
            </a:r>
          </a:p>
        </p:txBody>
      </p:sp>
      <p:sp>
        <p:nvSpPr>
          <p:cNvPr id="15" name="CuadroTexto 14">
            <a:extLst>
              <a:ext uri="{FF2B5EF4-FFF2-40B4-BE49-F238E27FC236}">
                <a16:creationId xmlns:a16="http://schemas.microsoft.com/office/drawing/2014/main" id="{9B751BF6-BE2F-508D-2D4B-2C171E3B0D89}"/>
              </a:ext>
            </a:extLst>
          </p:cNvPr>
          <p:cNvSpPr txBox="1"/>
          <p:nvPr/>
        </p:nvSpPr>
        <p:spPr>
          <a:xfrm>
            <a:off x="9101106" y="2858018"/>
            <a:ext cx="8510938" cy="2862322"/>
          </a:xfrm>
          <a:prstGeom prst="rect">
            <a:avLst/>
          </a:prstGeom>
          <a:noFill/>
        </p:spPr>
        <p:txBody>
          <a:bodyPr wrap="square" rtlCol="0">
            <a:spAutoFit/>
          </a:bodyPr>
          <a:lstStyle/>
          <a:p>
            <a:r>
              <a:rPr lang="es-MX" b="1" dirty="0"/>
              <a:t>Ventajas de HTML5</a:t>
            </a:r>
          </a:p>
          <a:p>
            <a:endParaRPr lang="es-MX" b="1" dirty="0"/>
          </a:p>
          <a:p>
            <a:pPr marL="285750" indent="-285750">
              <a:buFont typeface="Arial" panose="020B0604020202020204" pitchFamily="34" charset="0"/>
              <a:buChar char="•"/>
            </a:pPr>
            <a:r>
              <a:rPr lang="es-MX" dirty="0"/>
              <a:t>Nueva estructura de etiquetas mejorada, esta nueva estructura permite definir por separado el encabezado, la barra de navegación, las secciones de la página web, los textos del sitio, los diálogos y el pie de página de los sitios web.</a:t>
            </a:r>
          </a:p>
          <a:p>
            <a:pPr marL="285750" indent="-285750">
              <a:buFont typeface="Arial" panose="020B0604020202020204" pitchFamily="34" charset="0"/>
              <a:buChar char="•"/>
            </a:pPr>
            <a:r>
              <a:rPr lang="es-MX" dirty="0"/>
              <a:t>Inclusión de las etiquetas video y audio, dicha etiqueta soporta de manera eficiente y estable cualquier opción de ejecución de video y audio, sin generar errores o incluir código flash en nuestro sitio web.</a:t>
            </a:r>
          </a:p>
          <a:p>
            <a:endParaRPr lang="es-MX" dirty="0"/>
          </a:p>
        </p:txBody>
      </p:sp>
    </p:spTree>
    <p:extLst>
      <p:ext uri="{BB962C8B-B14F-4D97-AF65-F5344CB8AC3E}">
        <p14:creationId xmlns:p14="http://schemas.microsoft.com/office/powerpoint/2010/main" val="6037942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40</a:t>
            </a:fld>
            <a:endParaRPr lang="es-MX"/>
          </a:p>
        </p:txBody>
      </p:sp>
      <p:pic>
        <p:nvPicPr>
          <p:cNvPr id="3" name="Imagen 2">
            <a:extLst>
              <a:ext uri="{FF2B5EF4-FFF2-40B4-BE49-F238E27FC236}">
                <a16:creationId xmlns:a16="http://schemas.microsoft.com/office/drawing/2014/main" id="{20E5B221-F0FE-C871-B74B-7CCC35911629}"/>
              </a:ext>
            </a:extLst>
          </p:cNvPr>
          <p:cNvPicPr>
            <a:picLocks noChangeAspect="1"/>
          </p:cNvPicPr>
          <p:nvPr/>
        </p:nvPicPr>
        <p:blipFill>
          <a:blip r:embed="rId5"/>
          <a:stretch>
            <a:fillRect/>
          </a:stretch>
        </p:blipFill>
        <p:spPr>
          <a:xfrm>
            <a:off x="1242476" y="242340"/>
            <a:ext cx="8162925" cy="5019675"/>
          </a:xfrm>
          <a:prstGeom prst="rect">
            <a:avLst/>
          </a:prstGeom>
        </p:spPr>
      </p:pic>
      <p:pic>
        <p:nvPicPr>
          <p:cNvPr id="18" name="Imagen 17">
            <a:extLst>
              <a:ext uri="{FF2B5EF4-FFF2-40B4-BE49-F238E27FC236}">
                <a16:creationId xmlns:a16="http://schemas.microsoft.com/office/drawing/2014/main" id="{075000B1-4F4F-CB6A-4FE6-FAD5FE7F4552}"/>
              </a:ext>
            </a:extLst>
          </p:cNvPr>
          <p:cNvPicPr>
            <a:picLocks noChangeAspect="1"/>
          </p:cNvPicPr>
          <p:nvPr/>
        </p:nvPicPr>
        <p:blipFill>
          <a:blip r:embed="rId6"/>
          <a:stretch>
            <a:fillRect/>
          </a:stretch>
        </p:blipFill>
        <p:spPr>
          <a:xfrm>
            <a:off x="9499501" y="4549042"/>
            <a:ext cx="8239125" cy="1628775"/>
          </a:xfrm>
          <a:prstGeom prst="rect">
            <a:avLst/>
          </a:prstGeom>
        </p:spPr>
      </p:pic>
    </p:spTree>
    <p:extLst>
      <p:ext uri="{BB962C8B-B14F-4D97-AF65-F5344CB8AC3E}">
        <p14:creationId xmlns:p14="http://schemas.microsoft.com/office/powerpoint/2010/main" val="20720386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41</a:t>
            </a:fld>
            <a:endParaRPr lang="es-MX"/>
          </a:p>
        </p:txBody>
      </p:sp>
      <p:pic>
        <p:nvPicPr>
          <p:cNvPr id="4" name="Imagen 3">
            <a:extLst>
              <a:ext uri="{FF2B5EF4-FFF2-40B4-BE49-F238E27FC236}">
                <a16:creationId xmlns:a16="http://schemas.microsoft.com/office/drawing/2014/main" id="{A10B3027-8E99-BAE7-A683-8D5479B101F0}"/>
              </a:ext>
            </a:extLst>
          </p:cNvPr>
          <p:cNvPicPr>
            <a:picLocks noChangeAspect="1"/>
          </p:cNvPicPr>
          <p:nvPr/>
        </p:nvPicPr>
        <p:blipFill>
          <a:blip r:embed="rId5"/>
          <a:stretch>
            <a:fillRect/>
          </a:stretch>
        </p:blipFill>
        <p:spPr>
          <a:xfrm>
            <a:off x="1108714" y="93843"/>
            <a:ext cx="8153400" cy="4295775"/>
          </a:xfrm>
          <a:prstGeom prst="rect">
            <a:avLst/>
          </a:prstGeom>
        </p:spPr>
      </p:pic>
      <p:pic>
        <p:nvPicPr>
          <p:cNvPr id="19" name="Imagen 18">
            <a:extLst>
              <a:ext uri="{FF2B5EF4-FFF2-40B4-BE49-F238E27FC236}">
                <a16:creationId xmlns:a16="http://schemas.microsoft.com/office/drawing/2014/main" id="{4E14763E-98E1-F9F8-C944-1031F09BAFB5}"/>
              </a:ext>
            </a:extLst>
          </p:cNvPr>
          <p:cNvPicPr>
            <a:picLocks noChangeAspect="1"/>
          </p:cNvPicPr>
          <p:nvPr/>
        </p:nvPicPr>
        <p:blipFill>
          <a:blip r:embed="rId6"/>
          <a:stretch>
            <a:fillRect/>
          </a:stretch>
        </p:blipFill>
        <p:spPr>
          <a:xfrm>
            <a:off x="9756239" y="37598"/>
            <a:ext cx="8134350" cy="4695825"/>
          </a:xfrm>
          <a:prstGeom prst="rect">
            <a:avLst/>
          </a:prstGeom>
        </p:spPr>
      </p:pic>
      <p:pic>
        <p:nvPicPr>
          <p:cNvPr id="21" name="Imagen 20">
            <a:extLst>
              <a:ext uri="{FF2B5EF4-FFF2-40B4-BE49-F238E27FC236}">
                <a16:creationId xmlns:a16="http://schemas.microsoft.com/office/drawing/2014/main" id="{A3864837-A90E-33E0-D1E6-E24315E99094}"/>
              </a:ext>
            </a:extLst>
          </p:cNvPr>
          <p:cNvPicPr>
            <a:picLocks noChangeAspect="1"/>
          </p:cNvPicPr>
          <p:nvPr/>
        </p:nvPicPr>
        <p:blipFill rotWithShape="1">
          <a:blip r:embed="rId7"/>
          <a:srcRect b="33324"/>
          <a:stretch/>
        </p:blipFill>
        <p:spPr>
          <a:xfrm>
            <a:off x="9703851" y="4827953"/>
            <a:ext cx="8181975" cy="1994172"/>
          </a:xfrm>
          <a:prstGeom prst="rect">
            <a:avLst/>
          </a:prstGeom>
        </p:spPr>
      </p:pic>
    </p:spTree>
    <p:extLst>
      <p:ext uri="{BB962C8B-B14F-4D97-AF65-F5344CB8AC3E}">
        <p14:creationId xmlns:p14="http://schemas.microsoft.com/office/powerpoint/2010/main" val="10139392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Imagen 26">
            <a:extLst>
              <a:ext uri="{FF2B5EF4-FFF2-40B4-BE49-F238E27FC236}">
                <a16:creationId xmlns:a16="http://schemas.microsoft.com/office/drawing/2014/main" id="{D55FF359-0E4E-7385-D7A2-D0226BFFC292}"/>
              </a:ext>
            </a:extLst>
          </p:cNvPr>
          <p:cNvPicPr>
            <a:picLocks noChangeAspect="1"/>
          </p:cNvPicPr>
          <p:nvPr/>
        </p:nvPicPr>
        <p:blipFill>
          <a:blip r:embed="rId2"/>
          <a:stretch>
            <a:fillRect/>
          </a:stretch>
        </p:blipFill>
        <p:spPr>
          <a:xfrm>
            <a:off x="10062619" y="1678468"/>
            <a:ext cx="5296168" cy="4217575"/>
          </a:xfrm>
          <a:prstGeom prst="rect">
            <a:avLst/>
          </a:prstGeom>
        </p:spPr>
      </p:pic>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3"/>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3"/>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3"/>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4"/>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3"/>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3"/>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3"/>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5"/>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42</a:t>
            </a:fld>
            <a:endParaRPr lang="es-MX"/>
          </a:p>
        </p:txBody>
      </p:sp>
      <p:pic>
        <p:nvPicPr>
          <p:cNvPr id="4" name="Imagen 3">
            <a:extLst>
              <a:ext uri="{FF2B5EF4-FFF2-40B4-BE49-F238E27FC236}">
                <a16:creationId xmlns:a16="http://schemas.microsoft.com/office/drawing/2014/main" id="{2D7492C7-C8C4-32B6-94E3-89E16D412DE2}"/>
              </a:ext>
            </a:extLst>
          </p:cNvPr>
          <p:cNvPicPr>
            <a:picLocks noChangeAspect="1"/>
          </p:cNvPicPr>
          <p:nvPr/>
        </p:nvPicPr>
        <p:blipFill>
          <a:blip r:embed="rId6"/>
          <a:stretch>
            <a:fillRect/>
          </a:stretch>
        </p:blipFill>
        <p:spPr>
          <a:xfrm>
            <a:off x="1267619" y="269294"/>
            <a:ext cx="8124825" cy="1314450"/>
          </a:xfrm>
          <a:prstGeom prst="rect">
            <a:avLst/>
          </a:prstGeom>
        </p:spPr>
      </p:pic>
      <p:pic>
        <p:nvPicPr>
          <p:cNvPr id="19" name="Imagen 18">
            <a:extLst>
              <a:ext uri="{FF2B5EF4-FFF2-40B4-BE49-F238E27FC236}">
                <a16:creationId xmlns:a16="http://schemas.microsoft.com/office/drawing/2014/main" id="{8A403802-A6E8-74D8-45F0-4CF7689F66AC}"/>
              </a:ext>
            </a:extLst>
          </p:cNvPr>
          <p:cNvPicPr>
            <a:picLocks noChangeAspect="1"/>
          </p:cNvPicPr>
          <p:nvPr/>
        </p:nvPicPr>
        <p:blipFill>
          <a:blip r:embed="rId7"/>
          <a:stretch>
            <a:fillRect/>
          </a:stretch>
        </p:blipFill>
        <p:spPr>
          <a:xfrm>
            <a:off x="1282251" y="1678274"/>
            <a:ext cx="8010525" cy="866775"/>
          </a:xfrm>
          <a:prstGeom prst="rect">
            <a:avLst/>
          </a:prstGeom>
        </p:spPr>
      </p:pic>
      <p:pic>
        <p:nvPicPr>
          <p:cNvPr id="21" name="Imagen 20">
            <a:extLst>
              <a:ext uri="{FF2B5EF4-FFF2-40B4-BE49-F238E27FC236}">
                <a16:creationId xmlns:a16="http://schemas.microsoft.com/office/drawing/2014/main" id="{FB01D426-97B1-187C-FBE6-FF66E485210D}"/>
              </a:ext>
            </a:extLst>
          </p:cNvPr>
          <p:cNvPicPr>
            <a:picLocks noChangeAspect="1"/>
          </p:cNvPicPr>
          <p:nvPr/>
        </p:nvPicPr>
        <p:blipFill>
          <a:blip r:embed="rId8"/>
          <a:stretch>
            <a:fillRect/>
          </a:stretch>
        </p:blipFill>
        <p:spPr>
          <a:xfrm>
            <a:off x="1282251" y="2639579"/>
            <a:ext cx="8115300" cy="2362200"/>
          </a:xfrm>
          <a:prstGeom prst="rect">
            <a:avLst/>
          </a:prstGeom>
        </p:spPr>
      </p:pic>
      <p:pic>
        <p:nvPicPr>
          <p:cNvPr id="23" name="Imagen 22">
            <a:extLst>
              <a:ext uri="{FF2B5EF4-FFF2-40B4-BE49-F238E27FC236}">
                <a16:creationId xmlns:a16="http://schemas.microsoft.com/office/drawing/2014/main" id="{2C5D1505-03A2-24AB-433F-8754198461ED}"/>
              </a:ext>
            </a:extLst>
          </p:cNvPr>
          <p:cNvPicPr>
            <a:picLocks noChangeAspect="1"/>
          </p:cNvPicPr>
          <p:nvPr/>
        </p:nvPicPr>
        <p:blipFill>
          <a:blip r:embed="rId9"/>
          <a:stretch>
            <a:fillRect/>
          </a:stretch>
        </p:blipFill>
        <p:spPr>
          <a:xfrm>
            <a:off x="9696933" y="692912"/>
            <a:ext cx="5664200" cy="1059442"/>
          </a:xfrm>
          <a:prstGeom prst="rect">
            <a:avLst/>
          </a:prstGeom>
        </p:spPr>
      </p:pic>
    </p:spTree>
    <p:extLst>
      <p:ext uri="{BB962C8B-B14F-4D97-AF65-F5344CB8AC3E}">
        <p14:creationId xmlns:p14="http://schemas.microsoft.com/office/powerpoint/2010/main" val="9821220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43</a:t>
            </a:fld>
            <a:endParaRPr lang="es-MX"/>
          </a:p>
        </p:txBody>
      </p:sp>
      <p:pic>
        <p:nvPicPr>
          <p:cNvPr id="4" name="Imagen 3">
            <a:extLst>
              <a:ext uri="{FF2B5EF4-FFF2-40B4-BE49-F238E27FC236}">
                <a16:creationId xmlns:a16="http://schemas.microsoft.com/office/drawing/2014/main" id="{A1418700-16B4-6857-D265-C0838AA99708}"/>
              </a:ext>
            </a:extLst>
          </p:cNvPr>
          <p:cNvPicPr>
            <a:picLocks noChangeAspect="1"/>
          </p:cNvPicPr>
          <p:nvPr/>
        </p:nvPicPr>
        <p:blipFill>
          <a:blip r:embed="rId5"/>
          <a:stretch>
            <a:fillRect/>
          </a:stretch>
        </p:blipFill>
        <p:spPr>
          <a:xfrm>
            <a:off x="1215576" y="158996"/>
            <a:ext cx="8077200" cy="1028700"/>
          </a:xfrm>
          <a:prstGeom prst="rect">
            <a:avLst/>
          </a:prstGeom>
        </p:spPr>
      </p:pic>
      <p:pic>
        <p:nvPicPr>
          <p:cNvPr id="19" name="Imagen 18">
            <a:extLst>
              <a:ext uri="{FF2B5EF4-FFF2-40B4-BE49-F238E27FC236}">
                <a16:creationId xmlns:a16="http://schemas.microsoft.com/office/drawing/2014/main" id="{B7897015-AB3B-4C90-1762-A6ECB8076A3A}"/>
              </a:ext>
            </a:extLst>
          </p:cNvPr>
          <p:cNvPicPr>
            <a:picLocks noChangeAspect="1"/>
          </p:cNvPicPr>
          <p:nvPr/>
        </p:nvPicPr>
        <p:blipFill>
          <a:blip r:embed="rId6"/>
          <a:stretch>
            <a:fillRect/>
          </a:stretch>
        </p:blipFill>
        <p:spPr>
          <a:xfrm>
            <a:off x="1206051" y="1282227"/>
            <a:ext cx="6677341" cy="2317430"/>
          </a:xfrm>
          <a:prstGeom prst="rect">
            <a:avLst/>
          </a:prstGeom>
        </p:spPr>
      </p:pic>
      <p:pic>
        <p:nvPicPr>
          <p:cNvPr id="21" name="Imagen 20">
            <a:extLst>
              <a:ext uri="{FF2B5EF4-FFF2-40B4-BE49-F238E27FC236}">
                <a16:creationId xmlns:a16="http://schemas.microsoft.com/office/drawing/2014/main" id="{244399B9-DCE3-8499-233C-02DE62EE4479}"/>
              </a:ext>
            </a:extLst>
          </p:cNvPr>
          <p:cNvPicPr>
            <a:picLocks noChangeAspect="1"/>
          </p:cNvPicPr>
          <p:nvPr/>
        </p:nvPicPr>
        <p:blipFill>
          <a:blip r:embed="rId7"/>
          <a:stretch>
            <a:fillRect/>
          </a:stretch>
        </p:blipFill>
        <p:spPr>
          <a:xfrm>
            <a:off x="1206051" y="3646417"/>
            <a:ext cx="6677341" cy="2688280"/>
          </a:xfrm>
          <a:prstGeom prst="rect">
            <a:avLst/>
          </a:prstGeom>
        </p:spPr>
      </p:pic>
      <p:pic>
        <p:nvPicPr>
          <p:cNvPr id="23" name="Imagen 22">
            <a:extLst>
              <a:ext uri="{FF2B5EF4-FFF2-40B4-BE49-F238E27FC236}">
                <a16:creationId xmlns:a16="http://schemas.microsoft.com/office/drawing/2014/main" id="{95E02A7B-2B2C-FB8A-753E-5300614438A5}"/>
              </a:ext>
            </a:extLst>
          </p:cNvPr>
          <p:cNvPicPr>
            <a:picLocks noChangeAspect="1"/>
          </p:cNvPicPr>
          <p:nvPr/>
        </p:nvPicPr>
        <p:blipFill>
          <a:blip r:embed="rId8"/>
          <a:stretch>
            <a:fillRect/>
          </a:stretch>
        </p:blipFill>
        <p:spPr>
          <a:xfrm>
            <a:off x="9704520" y="261164"/>
            <a:ext cx="8048625" cy="5895975"/>
          </a:xfrm>
          <a:prstGeom prst="rect">
            <a:avLst/>
          </a:prstGeom>
        </p:spPr>
      </p:pic>
    </p:spTree>
    <p:extLst>
      <p:ext uri="{BB962C8B-B14F-4D97-AF65-F5344CB8AC3E}">
        <p14:creationId xmlns:p14="http://schemas.microsoft.com/office/powerpoint/2010/main" val="10597494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44</a:t>
            </a:fld>
            <a:endParaRPr lang="es-MX"/>
          </a:p>
        </p:txBody>
      </p:sp>
      <p:pic>
        <p:nvPicPr>
          <p:cNvPr id="4" name="Imagen 3">
            <a:extLst>
              <a:ext uri="{FF2B5EF4-FFF2-40B4-BE49-F238E27FC236}">
                <a16:creationId xmlns:a16="http://schemas.microsoft.com/office/drawing/2014/main" id="{77610069-D015-E9C1-BA42-2BEC06FB9E3B}"/>
              </a:ext>
            </a:extLst>
          </p:cNvPr>
          <p:cNvPicPr>
            <a:picLocks noChangeAspect="1"/>
          </p:cNvPicPr>
          <p:nvPr/>
        </p:nvPicPr>
        <p:blipFill>
          <a:blip r:embed="rId5"/>
          <a:stretch>
            <a:fillRect/>
          </a:stretch>
        </p:blipFill>
        <p:spPr>
          <a:xfrm>
            <a:off x="1305719" y="236750"/>
            <a:ext cx="8124825" cy="6000750"/>
          </a:xfrm>
          <a:prstGeom prst="rect">
            <a:avLst/>
          </a:prstGeom>
        </p:spPr>
      </p:pic>
      <p:pic>
        <p:nvPicPr>
          <p:cNvPr id="19" name="Imagen 18">
            <a:extLst>
              <a:ext uri="{FF2B5EF4-FFF2-40B4-BE49-F238E27FC236}">
                <a16:creationId xmlns:a16="http://schemas.microsoft.com/office/drawing/2014/main" id="{34188EDE-BF27-E01C-4225-772BE871628A}"/>
              </a:ext>
            </a:extLst>
          </p:cNvPr>
          <p:cNvPicPr>
            <a:picLocks noChangeAspect="1"/>
          </p:cNvPicPr>
          <p:nvPr/>
        </p:nvPicPr>
        <p:blipFill>
          <a:blip r:embed="rId6"/>
          <a:stretch>
            <a:fillRect/>
          </a:stretch>
        </p:blipFill>
        <p:spPr>
          <a:xfrm>
            <a:off x="10353356" y="132382"/>
            <a:ext cx="6916586" cy="6209485"/>
          </a:xfrm>
          <a:prstGeom prst="rect">
            <a:avLst/>
          </a:prstGeom>
        </p:spPr>
      </p:pic>
    </p:spTree>
    <p:extLst>
      <p:ext uri="{BB962C8B-B14F-4D97-AF65-F5344CB8AC3E}">
        <p14:creationId xmlns:p14="http://schemas.microsoft.com/office/powerpoint/2010/main" val="248379145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45</a:t>
            </a:fld>
            <a:endParaRPr lang="es-MX"/>
          </a:p>
        </p:txBody>
      </p:sp>
      <p:pic>
        <p:nvPicPr>
          <p:cNvPr id="3" name="Imagen 2">
            <a:extLst>
              <a:ext uri="{FF2B5EF4-FFF2-40B4-BE49-F238E27FC236}">
                <a16:creationId xmlns:a16="http://schemas.microsoft.com/office/drawing/2014/main" id="{FA5E7148-8220-CBF3-7D3B-EBAA56A32138}"/>
              </a:ext>
            </a:extLst>
          </p:cNvPr>
          <p:cNvPicPr>
            <a:picLocks noChangeAspect="1"/>
          </p:cNvPicPr>
          <p:nvPr/>
        </p:nvPicPr>
        <p:blipFill>
          <a:blip r:embed="rId5"/>
          <a:stretch>
            <a:fillRect/>
          </a:stretch>
        </p:blipFill>
        <p:spPr>
          <a:xfrm>
            <a:off x="1234626" y="224452"/>
            <a:ext cx="8058150" cy="3343275"/>
          </a:xfrm>
          <a:prstGeom prst="rect">
            <a:avLst/>
          </a:prstGeom>
        </p:spPr>
      </p:pic>
      <p:pic>
        <p:nvPicPr>
          <p:cNvPr id="18" name="Imagen 17">
            <a:extLst>
              <a:ext uri="{FF2B5EF4-FFF2-40B4-BE49-F238E27FC236}">
                <a16:creationId xmlns:a16="http://schemas.microsoft.com/office/drawing/2014/main" id="{64912901-E609-E16C-11F9-D3F0E0D2F37B}"/>
              </a:ext>
            </a:extLst>
          </p:cNvPr>
          <p:cNvPicPr>
            <a:picLocks noChangeAspect="1"/>
          </p:cNvPicPr>
          <p:nvPr/>
        </p:nvPicPr>
        <p:blipFill>
          <a:blip r:embed="rId6"/>
          <a:stretch>
            <a:fillRect/>
          </a:stretch>
        </p:blipFill>
        <p:spPr>
          <a:xfrm>
            <a:off x="1201288" y="3723665"/>
            <a:ext cx="8124825" cy="2038350"/>
          </a:xfrm>
          <a:prstGeom prst="rect">
            <a:avLst/>
          </a:prstGeom>
        </p:spPr>
      </p:pic>
      <p:pic>
        <p:nvPicPr>
          <p:cNvPr id="20" name="Imagen 19">
            <a:extLst>
              <a:ext uri="{FF2B5EF4-FFF2-40B4-BE49-F238E27FC236}">
                <a16:creationId xmlns:a16="http://schemas.microsoft.com/office/drawing/2014/main" id="{DE9A11F6-2747-16AA-C633-A36B0F7153AE}"/>
              </a:ext>
            </a:extLst>
          </p:cNvPr>
          <p:cNvPicPr>
            <a:picLocks noChangeAspect="1"/>
          </p:cNvPicPr>
          <p:nvPr/>
        </p:nvPicPr>
        <p:blipFill>
          <a:blip r:embed="rId7"/>
          <a:stretch>
            <a:fillRect/>
          </a:stretch>
        </p:blipFill>
        <p:spPr>
          <a:xfrm>
            <a:off x="9509026" y="224325"/>
            <a:ext cx="8229600" cy="5133975"/>
          </a:xfrm>
          <a:prstGeom prst="rect">
            <a:avLst/>
          </a:prstGeom>
        </p:spPr>
      </p:pic>
    </p:spTree>
    <p:extLst>
      <p:ext uri="{BB962C8B-B14F-4D97-AF65-F5344CB8AC3E}">
        <p14:creationId xmlns:p14="http://schemas.microsoft.com/office/powerpoint/2010/main" val="20863976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46</a:t>
            </a:fld>
            <a:endParaRPr lang="es-MX"/>
          </a:p>
        </p:txBody>
      </p:sp>
      <p:pic>
        <p:nvPicPr>
          <p:cNvPr id="4" name="Imagen 3">
            <a:extLst>
              <a:ext uri="{FF2B5EF4-FFF2-40B4-BE49-F238E27FC236}">
                <a16:creationId xmlns:a16="http://schemas.microsoft.com/office/drawing/2014/main" id="{78791A80-ED79-7D64-7504-F632FFFA6853}"/>
              </a:ext>
            </a:extLst>
          </p:cNvPr>
          <p:cNvPicPr>
            <a:picLocks noChangeAspect="1"/>
          </p:cNvPicPr>
          <p:nvPr/>
        </p:nvPicPr>
        <p:blipFill>
          <a:blip r:embed="rId5"/>
          <a:stretch>
            <a:fillRect/>
          </a:stretch>
        </p:blipFill>
        <p:spPr>
          <a:xfrm>
            <a:off x="1225101" y="224452"/>
            <a:ext cx="8067675" cy="1524000"/>
          </a:xfrm>
          <a:prstGeom prst="rect">
            <a:avLst/>
          </a:prstGeom>
        </p:spPr>
      </p:pic>
      <p:pic>
        <p:nvPicPr>
          <p:cNvPr id="19" name="Imagen 18">
            <a:extLst>
              <a:ext uri="{FF2B5EF4-FFF2-40B4-BE49-F238E27FC236}">
                <a16:creationId xmlns:a16="http://schemas.microsoft.com/office/drawing/2014/main" id="{7EF0A523-EDAA-B139-6A83-9A5198552D08}"/>
              </a:ext>
            </a:extLst>
          </p:cNvPr>
          <p:cNvPicPr>
            <a:picLocks noChangeAspect="1"/>
          </p:cNvPicPr>
          <p:nvPr/>
        </p:nvPicPr>
        <p:blipFill>
          <a:blip r:embed="rId6"/>
          <a:stretch>
            <a:fillRect/>
          </a:stretch>
        </p:blipFill>
        <p:spPr>
          <a:xfrm>
            <a:off x="1187001" y="1819564"/>
            <a:ext cx="8105775" cy="1752600"/>
          </a:xfrm>
          <a:prstGeom prst="rect">
            <a:avLst/>
          </a:prstGeom>
        </p:spPr>
      </p:pic>
      <p:pic>
        <p:nvPicPr>
          <p:cNvPr id="21" name="Imagen 20">
            <a:extLst>
              <a:ext uri="{FF2B5EF4-FFF2-40B4-BE49-F238E27FC236}">
                <a16:creationId xmlns:a16="http://schemas.microsoft.com/office/drawing/2014/main" id="{3F9EB0D2-F5A4-DB04-F2C5-178EEC13E4C4}"/>
              </a:ext>
            </a:extLst>
          </p:cNvPr>
          <p:cNvPicPr>
            <a:picLocks noChangeAspect="1"/>
          </p:cNvPicPr>
          <p:nvPr/>
        </p:nvPicPr>
        <p:blipFill>
          <a:blip r:embed="rId7"/>
          <a:stretch>
            <a:fillRect/>
          </a:stretch>
        </p:blipFill>
        <p:spPr>
          <a:xfrm>
            <a:off x="1187001" y="3689367"/>
            <a:ext cx="7981950" cy="1819275"/>
          </a:xfrm>
          <a:prstGeom prst="rect">
            <a:avLst/>
          </a:prstGeom>
        </p:spPr>
      </p:pic>
      <p:pic>
        <p:nvPicPr>
          <p:cNvPr id="23" name="Imagen 22">
            <a:extLst>
              <a:ext uri="{FF2B5EF4-FFF2-40B4-BE49-F238E27FC236}">
                <a16:creationId xmlns:a16="http://schemas.microsoft.com/office/drawing/2014/main" id="{F8B1A22C-195E-5E58-E13B-B67751B09B2E}"/>
              </a:ext>
            </a:extLst>
          </p:cNvPr>
          <p:cNvPicPr>
            <a:picLocks noChangeAspect="1"/>
          </p:cNvPicPr>
          <p:nvPr/>
        </p:nvPicPr>
        <p:blipFill>
          <a:blip r:embed="rId8"/>
          <a:stretch>
            <a:fillRect/>
          </a:stretch>
        </p:blipFill>
        <p:spPr>
          <a:xfrm>
            <a:off x="9615501" y="185742"/>
            <a:ext cx="8105775" cy="6543675"/>
          </a:xfrm>
          <a:prstGeom prst="rect">
            <a:avLst/>
          </a:prstGeom>
        </p:spPr>
      </p:pic>
    </p:spTree>
    <p:extLst>
      <p:ext uri="{BB962C8B-B14F-4D97-AF65-F5344CB8AC3E}">
        <p14:creationId xmlns:p14="http://schemas.microsoft.com/office/powerpoint/2010/main" val="9412473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47</a:t>
            </a:fld>
            <a:endParaRPr lang="es-MX"/>
          </a:p>
        </p:txBody>
      </p:sp>
      <p:pic>
        <p:nvPicPr>
          <p:cNvPr id="4" name="Imagen 3">
            <a:extLst>
              <a:ext uri="{FF2B5EF4-FFF2-40B4-BE49-F238E27FC236}">
                <a16:creationId xmlns:a16="http://schemas.microsoft.com/office/drawing/2014/main" id="{AC5F3367-9444-04DA-66CF-C6EE3ED837D3}"/>
              </a:ext>
            </a:extLst>
          </p:cNvPr>
          <p:cNvPicPr>
            <a:picLocks noChangeAspect="1"/>
          </p:cNvPicPr>
          <p:nvPr/>
        </p:nvPicPr>
        <p:blipFill>
          <a:blip r:embed="rId5"/>
          <a:stretch>
            <a:fillRect/>
          </a:stretch>
        </p:blipFill>
        <p:spPr>
          <a:xfrm>
            <a:off x="1187001" y="242340"/>
            <a:ext cx="8105775" cy="2962275"/>
          </a:xfrm>
          <a:prstGeom prst="rect">
            <a:avLst/>
          </a:prstGeom>
        </p:spPr>
      </p:pic>
      <p:pic>
        <p:nvPicPr>
          <p:cNvPr id="19" name="Imagen 18">
            <a:extLst>
              <a:ext uri="{FF2B5EF4-FFF2-40B4-BE49-F238E27FC236}">
                <a16:creationId xmlns:a16="http://schemas.microsoft.com/office/drawing/2014/main" id="{9DD50A50-5B1D-77EB-CC72-A2A59F3A7E24}"/>
              </a:ext>
            </a:extLst>
          </p:cNvPr>
          <p:cNvPicPr>
            <a:picLocks noChangeAspect="1"/>
          </p:cNvPicPr>
          <p:nvPr/>
        </p:nvPicPr>
        <p:blipFill>
          <a:blip r:embed="rId6"/>
          <a:stretch>
            <a:fillRect/>
          </a:stretch>
        </p:blipFill>
        <p:spPr>
          <a:xfrm>
            <a:off x="1208087" y="3299145"/>
            <a:ext cx="6038850" cy="1857375"/>
          </a:xfrm>
          <a:prstGeom prst="rect">
            <a:avLst/>
          </a:prstGeom>
        </p:spPr>
      </p:pic>
      <p:pic>
        <p:nvPicPr>
          <p:cNvPr id="21" name="Imagen 20">
            <a:extLst>
              <a:ext uri="{FF2B5EF4-FFF2-40B4-BE49-F238E27FC236}">
                <a16:creationId xmlns:a16="http://schemas.microsoft.com/office/drawing/2014/main" id="{FE12557A-EF06-A720-B418-B2D262C539E6}"/>
              </a:ext>
            </a:extLst>
          </p:cNvPr>
          <p:cNvPicPr>
            <a:picLocks noChangeAspect="1"/>
          </p:cNvPicPr>
          <p:nvPr/>
        </p:nvPicPr>
        <p:blipFill>
          <a:blip r:embed="rId7"/>
          <a:stretch>
            <a:fillRect/>
          </a:stretch>
        </p:blipFill>
        <p:spPr>
          <a:xfrm>
            <a:off x="9661426" y="2575633"/>
            <a:ext cx="8077200" cy="3695700"/>
          </a:xfrm>
          <a:prstGeom prst="rect">
            <a:avLst/>
          </a:prstGeom>
        </p:spPr>
      </p:pic>
    </p:spTree>
    <p:extLst>
      <p:ext uri="{BB962C8B-B14F-4D97-AF65-F5344CB8AC3E}">
        <p14:creationId xmlns:p14="http://schemas.microsoft.com/office/powerpoint/2010/main" val="18900309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48</a:t>
            </a:fld>
            <a:endParaRPr lang="es-MX"/>
          </a:p>
        </p:txBody>
      </p:sp>
      <p:pic>
        <p:nvPicPr>
          <p:cNvPr id="4" name="Imagen 3">
            <a:extLst>
              <a:ext uri="{FF2B5EF4-FFF2-40B4-BE49-F238E27FC236}">
                <a16:creationId xmlns:a16="http://schemas.microsoft.com/office/drawing/2014/main" id="{47B92FED-7242-3270-E035-42151484563E}"/>
              </a:ext>
            </a:extLst>
          </p:cNvPr>
          <p:cNvPicPr>
            <a:picLocks noChangeAspect="1"/>
          </p:cNvPicPr>
          <p:nvPr/>
        </p:nvPicPr>
        <p:blipFill>
          <a:blip r:embed="rId5"/>
          <a:stretch>
            <a:fillRect/>
          </a:stretch>
        </p:blipFill>
        <p:spPr>
          <a:xfrm>
            <a:off x="1206051" y="341403"/>
            <a:ext cx="8086725" cy="857250"/>
          </a:xfrm>
          <a:prstGeom prst="rect">
            <a:avLst/>
          </a:prstGeom>
        </p:spPr>
      </p:pic>
      <p:pic>
        <p:nvPicPr>
          <p:cNvPr id="19" name="Imagen 18">
            <a:extLst>
              <a:ext uri="{FF2B5EF4-FFF2-40B4-BE49-F238E27FC236}">
                <a16:creationId xmlns:a16="http://schemas.microsoft.com/office/drawing/2014/main" id="{5A9413CF-7F92-6E05-44FF-F785028506D4}"/>
              </a:ext>
            </a:extLst>
          </p:cNvPr>
          <p:cNvPicPr>
            <a:picLocks noChangeAspect="1"/>
          </p:cNvPicPr>
          <p:nvPr/>
        </p:nvPicPr>
        <p:blipFill>
          <a:blip r:embed="rId6"/>
          <a:stretch>
            <a:fillRect/>
          </a:stretch>
        </p:blipFill>
        <p:spPr>
          <a:xfrm>
            <a:off x="1206051" y="1273339"/>
            <a:ext cx="6096000" cy="2571750"/>
          </a:xfrm>
          <a:prstGeom prst="rect">
            <a:avLst/>
          </a:prstGeom>
        </p:spPr>
      </p:pic>
      <p:pic>
        <p:nvPicPr>
          <p:cNvPr id="21" name="Imagen 20">
            <a:extLst>
              <a:ext uri="{FF2B5EF4-FFF2-40B4-BE49-F238E27FC236}">
                <a16:creationId xmlns:a16="http://schemas.microsoft.com/office/drawing/2014/main" id="{63345F21-7897-168C-EB68-741101E386D2}"/>
              </a:ext>
            </a:extLst>
          </p:cNvPr>
          <p:cNvPicPr>
            <a:picLocks noChangeAspect="1"/>
          </p:cNvPicPr>
          <p:nvPr/>
        </p:nvPicPr>
        <p:blipFill>
          <a:blip r:embed="rId7"/>
          <a:stretch>
            <a:fillRect/>
          </a:stretch>
        </p:blipFill>
        <p:spPr>
          <a:xfrm>
            <a:off x="8567681" y="2794000"/>
            <a:ext cx="9304461" cy="3533062"/>
          </a:xfrm>
          <a:prstGeom prst="rect">
            <a:avLst/>
          </a:prstGeom>
        </p:spPr>
      </p:pic>
    </p:spTree>
    <p:extLst>
      <p:ext uri="{BB962C8B-B14F-4D97-AF65-F5344CB8AC3E}">
        <p14:creationId xmlns:p14="http://schemas.microsoft.com/office/powerpoint/2010/main" val="6489789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49</a:t>
            </a:fld>
            <a:endParaRPr lang="es-MX"/>
          </a:p>
        </p:txBody>
      </p:sp>
      <p:pic>
        <p:nvPicPr>
          <p:cNvPr id="4" name="Imagen 3">
            <a:extLst>
              <a:ext uri="{FF2B5EF4-FFF2-40B4-BE49-F238E27FC236}">
                <a16:creationId xmlns:a16="http://schemas.microsoft.com/office/drawing/2014/main" id="{B02443EE-1ACD-376B-D57F-71706AF7B8A4}"/>
              </a:ext>
            </a:extLst>
          </p:cNvPr>
          <p:cNvPicPr>
            <a:picLocks noChangeAspect="1"/>
          </p:cNvPicPr>
          <p:nvPr/>
        </p:nvPicPr>
        <p:blipFill>
          <a:blip r:embed="rId5"/>
          <a:stretch>
            <a:fillRect/>
          </a:stretch>
        </p:blipFill>
        <p:spPr>
          <a:xfrm>
            <a:off x="3533190" y="631583"/>
            <a:ext cx="9744075" cy="5200650"/>
          </a:xfrm>
          <a:prstGeom prst="rect">
            <a:avLst/>
          </a:prstGeom>
        </p:spPr>
      </p:pic>
      <p:sp>
        <p:nvSpPr>
          <p:cNvPr id="19" name="CuadroTexto 18">
            <a:extLst>
              <a:ext uri="{FF2B5EF4-FFF2-40B4-BE49-F238E27FC236}">
                <a16:creationId xmlns:a16="http://schemas.microsoft.com/office/drawing/2014/main" id="{38DA865A-C455-1D23-E74E-D7435CE3D57A}"/>
              </a:ext>
            </a:extLst>
          </p:cNvPr>
          <p:cNvSpPr txBox="1"/>
          <p:nvPr/>
        </p:nvSpPr>
        <p:spPr>
          <a:xfrm>
            <a:off x="3321050" y="149717"/>
            <a:ext cx="9004300" cy="369332"/>
          </a:xfrm>
          <a:prstGeom prst="rect">
            <a:avLst/>
          </a:prstGeom>
          <a:noFill/>
        </p:spPr>
        <p:txBody>
          <a:bodyPr wrap="square">
            <a:spAutoFit/>
          </a:bodyPr>
          <a:lstStyle/>
          <a:p>
            <a:r>
              <a:rPr lang="es-MX" dirty="0"/>
              <a:t>El siguiente es el ejemplo de un formulario simple de registro.</a:t>
            </a:r>
          </a:p>
        </p:txBody>
      </p:sp>
    </p:spTree>
    <p:extLst>
      <p:ext uri="{BB962C8B-B14F-4D97-AF65-F5344CB8AC3E}">
        <p14:creationId xmlns:p14="http://schemas.microsoft.com/office/powerpoint/2010/main" val="21992902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23865D73-7294-5B58-A97F-C33CB0D4D87C}"/>
              </a:ext>
            </a:extLst>
          </p:cNvPr>
          <p:cNvSpPr txBox="1"/>
          <p:nvPr/>
        </p:nvSpPr>
        <p:spPr>
          <a:xfrm>
            <a:off x="1112535" y="330595"/>
            <a:ext cx="14588981" cy="2308324"/>
          </a:xfrm>
          <a:prstGeom prst="rect">
            <a:avLst/>
          </a:prstGeom>
          <a:noFill/>
        </p:spPr>
        <p:txBody>
          <a:bodyPr wrap="square" rtlCol="0">
            <a:spAutoFit/>
          </a:bodyPr>
          <a:lstStyle/>
          <a:p>
            <a:r>
              <a:rPr lang="es-MX" b="1" dirty="0"/>
              <a:t>Tecnologías de software para el desarrollo de páginas web…</a:t>
            </a:r>
          </a:p>
          <a:p>
            <a:endParaRPr lang="es-MX" b="1" dirty="0"/>
          </a:p>
          <a:p>
            <a:r>
              <a:rPr lang="es-MX" dirty="0"/>
              <a:t>Para poder aprovechar al máximo el potencial de HTML5 es fundamental también comprender el rol de las tecnologías que interactúan con este lenguaje de etiquetas y de qué manera deben integrarse. </a:t>
            </a:r>
          </a:p>
          <a:p>
            <a:endParaRPr lang="es-MX" dirty="0"/>
          </a:p>
          <a:p>
            <a:r>
              <a:rPr lang="es-MX" dirty="0"/>
              <a:t>A continuación, nos centraremos en conocer las características principales de CSS, JavaScript y AJAX. </a:t>
            </a:r>
          </a:p>
          <a:p>
            <a:endParaRPr lang="es-MX" dirty="0"/>
          </a:p>
          <a:p>
            <a:endParaRPr lang="es-MX" dirty="0"/>
          </a:p>
        </p:txBody>
      </p:sp>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sp>
        <p:nvSpPr>
          <p:cNvPr id="3" name="CuadroTexto 2">
            <a:extLst>
              <a:ext uri="{FF2B5EF4-FFF2-40B4-BE49-F238E27FC236}">
                <a16:creationId xmlns:a16="http://schemas.microsoft.com/office/drawing/2014/main" id="{02153583-FF37-12C4-997D-719A04D1C3FD}"/>
              </a:ext>
            </a:extLst>
          </p:cNvPr>
          <p:cNvSpPr txBox="1"/>
          <p:nvPr/>
        </p:nvSpPr>
        <p:spPr>
          <a:xfrm>
            <a:off x="991830" y="2251331"/>
            <a:ext cx="16448734" cy="1477328"/>
          </a:xfrm>
          <a:prstGeom prst="rect">
            <a:avLst/>
          </a:prstGeom>
          <a:noFill/>
        </p:spPr>
        <p:txBody>
          <a:bodyPr wrap="none" rtlCol="0">
            <a:spAutoFit/>
          </a:bodyPr>
          <a:lstStyle/>
          <a:p>
            <a:pPr marL="285734" indent="-285734">
              <a:buFont typeface="Arial" panose="020B0604020202020204" pitchFamily="34" charset="0"/>
              <a:buChar char="•"/>
            </a:pPr>
            <a:r>
              <a:rPr lang="es-MX" dirty="0">
                <a:solidFill>
                  <a:srgbClr val="92D050"/>
                </a:solidFill>
              </a:rPr>
              <a:t>Las hojas de estilo en cascada, tal es su traducción del inglés </a:t>
            </a:r>
            <a:r>
              <a:rPr lang="es-MX" dirty="0" err="1">
                <a:solidFill>
                  <a:srgbClr val="92D050"/>
                </a:solidFill>
              </a:rPr>
              <a:t>Cascading</a:t>
            </a:r>
            <a:r>
              <a:rPr lang="es-MX" dirty="0">
                <a:solidFill>
                  <a:srgbClr val="92D050"/>
                </a:solidFill>
              </a:rPr>
              <a:t> Style </a:t>
            </a:r>
            <a:r>
              <a:rPr lang="es-MX" dirty="0" err="1">
                <a:solidFill>
                  <a:srgbClr val="92D050"/>
                </a:solidFill>
              </a:rPr>
              <a:t>Sheets</a:t>
            </a:r>
            <a:r>
              <a:rPr lang="es-MX" dirty="0">
                <a:solidFill>
                  <a:srgbClr val="92D050"/>
                </a:solidFill>
              </a:rPr>
              <a:t> (</a:t>
            </a:r>
            <a:r>
              <a:rPr lang="es-MX" b="1" dirty="0">
                <a:solidFill>
                  <a:srgbClr val="92D050"/>
                </a:solidFill>
              </a:rPr>
              <a:t>CSS</a:t>
            </a:r>
            <a:r>
              <a:rPr lang="es-MX" dirty="0">
                <a:solidFill>
                  <a:srgbClr val="92D050"/>
                </a:solidFill>
              </a:rPr>
              <a:t>), tienen como función establecer reglas de </a:t>
            </a:r>
          </a:p>
          <a:p>
            <a:r>
              <a:rPr lang="es-MX" dirty="0">
                <a:solidFill>
                  <a:srgbClr val="92D050"/>
                </a:solidFill>
              </a:rPr>
              <a:t>	representación de un documento en un medio o dispositivo. Mediante estas reglas podremos establecer medidas, colores o cualquier </a:t>
            </a:r>
          </a:p>
          <a:p>
            <a:r>
              <a:rPr lang="es-MX" dirty="0">
                <a:solidFill>
                  <a:srgbClr val="92D050"/>
                </a:solidFill>
              </a:rPr>
              <a:t>	otra característica de representación de una página web, para que se vea reflejada en una pantalla de monitor, de un dispositivo móvil, </a:t>
            </a:r>
          </a:p>
          <a:p>
            <a:r>
              <a:rPr lang="es-MX" dirty="0">
                <a:solidFill>
                  <a:srgbClr val="92D050"/>
                </a:solidFill>
              </a:rPr>
              <a:t>	una </a:t>
            </a:r>
            <a:r>
              <a:rPr lang="es-MX" dirty="0" err="1">
                <a:solidFill>
                  <a:srgbClr val="92D050"/>
                </a:solidFill>
              </a:rPr>
              <a:t>tablet</a:t>
            </a:r>
            <a:r>
              <a:rPr lang="es-MX" dirty="0">
                <a:solidFill>
                  <a:srgbClr val="92D050"/>
                </a:solidFill>
              </a:rPr>
              <a:t>, una impresora, un dispositivo braille o un televisor. La función principal de CSS es, por lo tanto, la de permitir separar el contenido </a:t>
            </a:r>
          </a:p>
          <a:p>
            <a:r>
              <a:rPr lang="es-MX" dirty="0">
                <a:solidFill>
                  <a:srgbClr val="92D050"/>
                </a:solidFill>
              </a:rPr>
              <a:t>	y la estructura que se define en un  documento HTML, de la representación, que queda a cargo de las hojas de estilos. </a:t>
            </a:r>
          </a:p>
        </p:txBody>
      </p:sp>
      <p:sp>
        <p:nvSpPr>
          <p:cNvPr id="10" name="CuadroTexto 9">
            <a:extLst>
              <a:ext uri="{FF2B5EF4-FFF2-40B4-BE49-F238E27FC236}">
                <a16:creationId xmlns:a16="http://schemas.microsoft.com/office/drawing/2014/main" id="{88003424-5A29-6B3D-95FF-663C1AE2F61A}"/>
              </a:ext>
            </a:extLst>
          </p:cNvPr>
          <p:cNvSpPr txBox="1"/>
          <p:nvPr/>
        </p:nvSpPr>
        <p:spPr>
          <a:xfrm>
            <a:off x="991830" y="3748386"/>
            <a:ext cx="16850400" cy="1200329"/>
          </a:xfrm>
          <a:prstGeom prst="rect">
            <a:avLst/>
          </a:prstGeom>
          <a:noFill/>
        </p:spPr>
        <p:txBody>
          <a:bodyPr wrap="square" rtlCol="0">
            <a:spAutoFit/>
          </a:bodyPr>
          <a:lstStyle/>
          <a:p>
            <a:pPr marL="285734" indent="-285734">
              <a:buFont typeface="Arial" panose="020B0604020202020204" pitchFamily="34" charset="0"/>
              <a:buChar char="•"/>
            </a:pPr>
            <a:r>
              <a:rPr lang="es-MX" b="1" dirty="0"/>
              <a:t>JavaScript</a:t>
            </a:r>
            <a:r>
              <a:rPr lang="es-MX" dirty="0"/>
              <a:t> es un lenguaje multiparadigma que requiere de un intérprete para ser ejecutado, permite la creación de páginas dinámicas, con </a:t>
            </a:r>
          </a:p>
          <a:p>
            <a:r>
              <a:rPr lang="es-MX" dirty="0"/>
              <a:t>	código que puede ejecutarse desde el lado cliente, alivianando la tarea del servidor y disminuyendo la cantidad de peticiones que se le hagan. </a:t>
            </a:r>
          </a:p>
          <a:p>
            <a:r>
              <a:rPr lang="es-MX" dirty="0"/>
              <a:t>	Por sus características, resulta útil para validación de formularios, mostrar y aplicar efectos, y exhibir avisos en pantalla. </a:t>
            </a:r>
          </a:p>
          <a:p>
            <a:endParaRPr lang="es-MX" dirty="0"/>
          </a:p>
        </p:txBody>
      </p:sp>
      <p:sp>
        <p:nvSpPr>
          <p:cNvPr id="14" name="CuadroTexto 13">
            <a:extLst>
              <a:ext uri="{FF2B5EF4-FFF2-40B4-BE49-F238E27FC236}">
                <a16:creationId xmlns:a16="http://schemas.microsoft.com/office/drawing/2014/main" id="{BCD5C034-5C01-1B65-B87D-E190AD17494A}"/>
              </a:ext>
            </a:extLst>
          </p:cNvPr>
          <p:cNvSpPr txBox="1"/>
          <p:nvPr/>
        </p:nvSpPr>
        <p:spPr>
          <a:xfrm>
            <a:off x="991833" y="4670438"/>
            <a:ext cx="16850398" cy="1754326"/>
          </a:xfrm>
          <a:prstGeom prst="rect">
            <a:avLst/>
          </a:prstGeom>
          <a:noFill/>
        </p:spPr>
        <p:txBody>
          <a:bodyPr wrap="square">
            <a:spAutoFit/>
          </a:bodyPr>
          <a:lstStyle/>
          <a:p>
            <a:pPr marL="285734" indent="-285734">
              <a:buFont typeface="Arial" panose="020B0604020202020204" pitchFamily="34" charset="0"/>
              <a:buChar char="•"/>
            </a:pPr>
            <a:r>
              <a:rPr lang="es-MX" dirty="0"/>
              <a:t>El término </a:t>
            </a:r>
            <a:r>
              <a:rPr lang="es-MX" b="1" dirty="0"/>
              <a:t>AJAX</a:t>
            </a:r>
            <a:r>
              <a:rPr lang="es-MX" dirty="0"/>
              <a:t> es un acrónimo que proviene de </a:t>
            </a:r>
            <a:r>
              <a:rPr lang="es-MX" dirty="0" err="1"/>
              <a:t>Asynchronous</a:t>
            </a:r>
            <a:r>
              <a:rPr lang="es-MX" dirty="0"/>
              <a:t> JavaScript And XML, que, al castellano, podría traducirse como JavaScript asíncrono y XML. Justamente este es el punto fuerte de AJAX: poder trabajar con datos de manera asincrónica, valiéndose de JavaScript como lenguaje 	del lado cliente para manejar datos que le llegan desde el servidor. De esta manera, el motor de AJAX trabaja como un intermediario entre el cliente y el servidor, pero, en lugar de demorar procesos, los administra de tal manera que es posible, por ejemplo, la recarga de solo algunas partes de una página web. Esta posibilidad cambia el paradigma de la necesidad de una recarga completa de la página y permite construir aplicaciones web más potentes, emulando incluso a muchas de las soluciones que se veían posibles solo en software de escritorio. </a:t>
            </a:r>
          </a:p>
        </p:txBody>
      </p:sp>
      <p:pic>
        <p:nvPicPr>
          <p:cNvPr id="4" name="Imagen 3">
            <a:extLst>
              <a:ext uri="{FF2B5EF4-FFF2-40B4-BE49-F238E27FC236}">
                <a16:creationId xmlns:a16="http://schemas.microsoft.com/office/drawing/2014/main" id="{D51D13EA-25B9-DE69-211D-7A0D21674E58}"/>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1" name="Marcador de número de diapositiva 10">
            <a:extLst>
              <a:ext uri="{FF2B5EF4-FFF2-40B4-BE49-F238E27FC236}">
                <a16:creationId xmlns:a16="http://schemas.microsoft.com/office/drawing/2014/main" id="{7C45E0E9-08C2-902F-7422-8F5B74C1082B}"/>
              </a:ext>
            </a:extLst>
          </p:cNvPr>
          <p:cNvSpPr>
            <a:spLocks noGrp="1"/>
          </p:cNvSpPr>
          <p:nvPr>
            <p:ph type="sldNum" sz="quarter" idx="12"/>
          </p:nvPr>
        </p:nvSpPr>
        <p:spPr/>
        <p:txBody>
          <a:bodyPr/>
          <a:lstStyle/>
          <a:p>
            <a:fld id="{FE569E57-A1D0-47AE-A3E4-85DA6C503064}" type="slidenum">
              <a:rPr lang="es-MX" smtClean="0"/>
              <a:t>5</a:t>
            </a:fld>
            <a:endParaRPr lang="es-MX"/>
          </a:p>
        </p:txBody>
      </p:sp>
      <p:sp>
        <p:nvSpPr>
          <p:cNvPr id="12" name="Título 1">
            <a:extLst>
              <a:ext uri="{FF2B5EF4-FFF2-40B4-BE49-F238E27FC236}">
                <a16:creationId xmlns:a16="http://schemas.microsoft.com/office/drawing/2014/main" id="{1871FD46-4C14-DC12-8BD6-9EA99EDB45E8}"/>
              </a:ext>
            </a:extLst>
          </p:cNvPr>
          <p:cNvSpPr txBox="1">
            <a:spLocks/>
          </p:cNvSpPr>
          <p:nvPr/>
        </p:nvSpPr>
        <p:spPr>
          <a:xfrm rot="16200000">
            <a:off x="-2700119" y="3088739"/>
            <a:ext cx="6998040" cy="82056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5400" dirty="0"/>
              <a:t>Introducción</a:t>
            </a:r>
          </a:p>
        </p:txBody>
      </p:sp>
    </p:spTree>
    <p:extLst>
      <p:ext uri="{BB962C8B-B14F-4D97-AF65-F5344CB8AC3E}">
        <p14:creationId xmlns:p14="http://schemas.microsoft.com/office/powerpoint/2010/main" val="7103485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50</a:t>
            </a:fld>
            <a:endParaRPr lang="es-MX"/>
          </a:p>
        </p:txBody>
      </p:sp>
      <p:pic>
        <p:nvPicPr>
          <p:cNvPr id="19" name="Imagen 18">
            <a:extLst>
              <a:ext uri="{FF2B5EF4-FFF2-40B4-BE49-F238E27FC236}">
                <a16:creationId xmlns:a16="http://schemas.microsoft.com/office/drawing/2014/main" id="{07C60CD0-323F-B162-6E61-B8EB7BBEB44A}"/>
              </a:ext>
            </a:extLst>
          </p:cNvPr>
          <p:cNvPicPr>
            <a:picLocks noChangeAspect="1"/>
          </p:cNvPicPr>
          <p:nvPr/>
        </p:nvPicPr>
        <p:blipFill>
          <a:blip r:embed="rId5"/>
          <a:stretch>
            <a:fillRect/>
          </a:stretch>
        </p:blipFill>
        <p:spPr>
          <a:xfrm>
            <a:off x="1361474" y="131849"/>
            <a:ext cx="7515825" cy="1212698"/>
          </a:xfrm>
          <a:prstGeom prst="rect">
            <a:avLst/>
          </a:prstGeom>
        </p:spPr>
      </p:pic>
      <p:pic>
        <p:nvPicPr>
          <p:cNvPr id="21" name="Imagen 20">
            <a:extLst>
              <a:ext uri="{FF2B5EF4-FFF2-40B4-BE49-F238E27FC236}">
                <a16:creationId xmlns:a16="http://schemas.microsoft.com/office/drawing/2014/main" id="{C734851A-BC95-0C8A-4731-4D18A549A270}"/>
              </a:ext>
            </a:extLst>
          </p:cNvPr>
          <p:cNvPicPr>
            <a:picLocks noChangeAspect="1"/>
          </p:cNvPicPr>
          <p:nvPr/>
        </p:nvPicPr>
        <p:blipFill>
          <a:blip r:embed="rId6"/>
          <a:stretch>
            <a:fillRect/>
          </a:stretch>
        </p:blipFill>
        <p:spPr>
          <a:xfrm>
            <a:off x="1361474" y="1417690"/>
            <a:ext cx="7515825" cy="2030917"/>
          </a:xfrm>
          <a:prstGeom prst="rect">
            <a:avLst/>
          </a:prstGeom>
        </p:spPr>
      </p:pic>
      <p:pic>
        <p:nvPicPr>
          <p:cNvPr id="25" name="Imagen 24">
            <a:extLst>
              <a:ext uri="{FF2B5EF4-FFF2-40B4-BE49-F238E27FC236}">
                <a16:creationId xmlns:a16="http://schemas.microsoft.com/office/drawing/2014/main" id="{B47F15EF-9FF8-B0A4-26F7-80FBD316FEE9}"/>
              </a:ext>
            </a:extLst>
          </p:cNvPr>
          <p:cNvPicPr>
            <a:picLocks noChangeAspect="1"/>
          </p:cNvPicPr>
          <p:nvPr/>
        </p:nvPicPr>
        <p:blipFill>
          <a:blip r:embed="rId7"/>
          <a:stretch>
            <a:fillRect/>
          </a:stretch>
        </p:blipFill>
        <p:spPr>
          <a:xfrm>
            <a:off x="8877298" y="3275670"/>
            <a:ext cx="8990807" cy="3005802"/>
          </a:xfrm>
          <a:prstGeom prst="rect">
            <a:avLst/>
          </a:prstGeom>
        </p:spPr>
      </p:pic>
    </p:spTree>
    <p:extLst>
      <p:ext uri="{BB962C8B-B14F-4D97-AF65-F5344CB8AC3E}">
        <p14:creationId xmlns:p14="http://schemas.microsoft.com/office/powerpoint/2010/main" val="177106765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51</a:t>
            </a:fld>
            <a:endParaRPr lang="es-MX"/>
          </a:p>
        </p:txBody>
      </p:sp>
      <p:pic>
        <p:nvPicPr>
          <p:cNvPr id="4" name="Imagen 3">
            <a:extLst>
              <a:ext uri="{FF2B5EF4-FFF2-40B4-BE49-F238E27FC236}">
                <a16:creationId xmlns:a16="http://schemas.microsoft.com/office/drawing/2014/main" id="{C6545BFE-7854-ABF3-3192-B8F9F3F1AF76}"/>
              </a:ext>
            </a:extLst>
          </p:cNvPr>
          <p:cNvPicPr>
            <a:picLocks noChangeAspect="1"/>
          </p:cNvPicPr>
          <p:nvPr/>
        </p:nvPicPr>
        <p:blipFill>
          <a:blip r:embed="rId5"/>
          <a:stretch>
            <a:fillRect/>
          </a:stretch>
        </p:blipFill>
        <p:spPr>
          <a:xfrm>
            <a:off x="1108714" y="170478"/>
            <a:ext cx="9658350" cy="638175"/>
          </a:xfrm>
          <a:prstGeom prst="rect">
            <a:avLst/>
          </a:prstGeom>
        </p:spPr>
      </p:pic>
      <p:pic>
        <p:nvPicPr>
          <p:cNvPr id="19" name="Imagen 18">
            <a:extLst>
              <a:ext uri="{FF2B5EF4-FFF2-40B4-BE49-F238E27FC236}">
                <a16:creationId xmlns:a16="http://schemas.microsoft.com/office/drawing/2014/main" id="{2401E65E-42D4-ACB0-8775-FD19C74F8603}"/>
              </a:ext>
            </a:extLst>
          </p:cNvPr>
          <p:cNvPicPr>
            <a:picLocks noChangeAspect="1"/>
          </p:cNvPicPr>
          <p:nvPr/>
        </p:nvPicPr>
        <p:blipFill>
          <a:blip r:embed="rId6"/>
          <a:stretch>
            <a:fillRect/>
          </a:stretch>
        </p:blipFill>
        <p:spPr>
          <a:xfrm>
            <a:off x="1108714" y="1014451"/>
            <a:ext cx="9753600" cy="3857625"/>
          </a:xfrm>
          <a:prstGeom prst="rect">
            <a:avLst/>
          </a:prstGeom>
        </p:spPr>
      </p:pic>
      <p:pic>
        <p:nvPicPr>
          <p:cNvPr id="21" name="Imagen 20">
            <a:extLst>
              <a:ext uri="{FF2B5EF4-FFF2-40B4-BE49-F238E27FC236}">
                <a16:creationId xmlns:a16="http://schemas.microsoft.com/office/drawing/2014/main" id="{2E04BC06-30DE-8571-BF47-B0BBDFFCD202}"/>
              </a:ext>
            </a:extLst>
          </p:cNvPr>
          <p:cNvPicPr>
            <a:picLocks noChangeAspect="1"/>
          </p:cNvPicPr>
          <p:nvPr/>
        </p:nvPicPr>
        <p:blipFill>
          <a:blip r:embed="rId7"/>
          <a:stretch>
            <a:fillRect/>
          </a:stretch>
        </p:blipFill>
        <p:spPr>
          <a:xfrm>
            <a:off x="1108714" y="4972527"/>
            <a:ext cx="9705975" cy="952500"/>
          </a:xfrm>
          <a:prstGeom prst="rect">
            <a:avLst/>
          </a:prstGeom>
        </p:spPr>
      </p:pic>
    </p:spTree>
    <p:extLst>
      <p:ext uri="{BB962C8B-B14F-4D97-AF65-F5344CB8AC3E}">
        <p14:creationId xmlns:p14="http://schemas.microsoft.com/office/powerpoint/2010/main" val="136391789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52</a:t>
            </a:fld>
            <a:endParaRPr lang="es-MX"/>
          </a:p>
        </p:txBody>
      </p:sp>
      <p:pic>
        <p:nvPicPr>
          <p:cNvPr id="18" name="Imagen 17">
            <a:extLst>
              <a:ext uri="{FF2B5EF4-FFF2-40B4-BE49-F238E27FC236}">
                <a16:creationId xmlns:a16="http://schemas.microsoft.com/office/drawing/2014/main" id="{5E31F092-02BB-2AF9-479D-9969EDFC9789}"/>
              </a:ext>
            </a:extLst>
          </p:cNvPr>
          <p:cNvPicPr>
            <a:picLocks noChangeAspect="1"/>
          </p:cNvPicPr>
          <p:nvPr/>
        </p:nvPicPr>
        <p:blipFill>
          <a:blip r:embed="rId5"/>
          <a:stretch>
            <a:fillRect/>
          </a:stretch>
        </p:blipFill>
        <p:spPr>
          <a:xfrm>
            <a:off x="1335107" y="224453"/>
            <a:ext cx="6659310" cy="3029921"/>
          </a:xfrm>
          <a:prstGeom prst="rect">
            <a:avLst/>
          </a:prstGeom>
        </p:spPr>
      </p:pic>
      <p:pic>
        <p:nvPicPr>
          <p:cNvPr id="22" name="Imagen 21">
            <a:extLst>
              <a:ext uri="{FF2B5EF4-FFF2-40B4-BE49-F238E27FC236}">
                <a16:creationId xmlns:a16="http://schemas.microsoft.com/office/drawing/2014/main" id="{84D4B206-A713-C784-FF8C-43C51EC05F1B}"/>
              </a:ext>
            </a:extLst>
          </p:cNvPr>
          <p:cNvPicPr>
            <a:picLocks noChangeAspect="1"/>
          </p:cNvPicPr>
          <p:nvPr/>
        </p:nvPicPr>
        <p:blipFill>
          <a:blip r:embed="rId6"/>
          <a:stretch>
            <a:fillRect/>
          </a:stretch>
        </p:blipFill>
        <p:spPr>
          <a:xfrm>
            <a:off x="1335107" y="3333373"/>
            <a:ext cx="6095206" cy="3307178"/>
          </a:xfrm>
          <a:prstGeom prst="rect">
            <a:avLst/>
          </a:prstGeom>
        </p:spPr>
      </p:pic>
      <p:pic>
        <p:nvPicPr>
          <p:cNvPr id="24" name="Imagen 23">
            <a:extLst>
              <a:ext uri="{FF2B5EF4-FFF2-40B4-BE49-F238E27FC236}">
                <a16:creationId xmlns:a16="http://schemas.microsoft.com/office/drawing/2014/main" id="{98B347AE-EA6C-5D8C-13C1-12E3263A21C0}"/>
              </a:ext>
            </a:extLst>
          </p:cNvPr>
          <p:cNvPicPr>
            <a:picLocks noChangeAspect="1"/>
          </p:cNvPicPr>
          <p:nvPr/>
        </p:nvPicPr>
        <p:blipFill>
          <a:blip r:embed="rId7"/>
          <a:stretch>
            <a:fillRect/>
          </a:stretch>
        </p:blipFill>
        <p:spPr>
          <a:xfrm>
            <a:off x="8090334" y="1840912"/>
            <a:ext cx="9572625" cy="4486275"/>
          </a:xfrm>
          <a:prstGeom prst="rect">
            <a:avLst/>
          </a:prstGeom>
        </p:spPr>
      </p:pic>
    </p:spTree>
    <p:extLst>
      <p:ext uri="{BB962C8B-B14F-4D97-AF65-F5344CB8AC3E}">
        <p14:creationId xmlns:p14="http://schemas.microsoft.com/office/powerpoint/2010/main" val="96509092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53</a:t>
            </a:fld>
            <a:endParaRPr lang="es-MX"/>
          </a:p>
        </p:txBody>
      </p:sp>
      <p:pic>
        <p:nvPicPr>
          <p:cNvPr id="4" name="Imagen 3">
            <a:extLst>
              <a:ext uri="{FF2B5EF4-FFF2-40B4-BE49-F238E27FC236}">
                <a16:creationId xmlns:a16="http://schemas.microsoft.com/office/drawing/2014/main" id="{94D57ECA-3C45-EB44-A588-01C5CC6D4FC8}"/>
              </a:ext>
            </a:extLst>
          </p:cNvPr>
          <p:cNvPicPr>
            <a:picLocks noChangeAspect="1"/>
          </p:cNvPicPr>
          <p:nvPr/>
        </p:nvPicPr>
        <p:blipFill>
          <a:blip r:embed="rId5"/>
          <a:stretch>
            <a:fillRect/>
          </a:stretch>
        </p:blipFill>
        <p:spPr>
          <a:xfrm>
            <a:off x="1108714" y="252503"/>
            <a:ext cx="9639300" cy="942975"/>
          </a:xfrm>
          <a:prstGeom prst="rect">
            <a:avLst/>
          </a:prstGeom>
        </p:spPr>
      </p:pic>
      <p:pic>
        <p:nvPicPr>
          <p:cNvPr id="19" name="Imagen 18">
            <a:extLst>
              <a:ext uri="{FF2B5EF4-FFF2-40B4-BE49-F238E27FC236}">
                <a16:creationId xmlns:a16="http://schemas.microsoft.com/office/drawing/2014/main" id="{661D4737-DC68-E433-FDA4-471F94ABEC76}"/>
              </a:ext>
            </a:extLst>
          </p:cNvPr>
          <p:cNvPicPr>
            <a:picLocks noChangeAspect="1"/>
          </p:cNvPicPr>
          <p:nvPr/>
        </p:nvPicPr>
        <p:blipFill>
          <a:blip r:embed="rId6"/>
          <a:stretch>
            <a:fillRect/>
          </a:stretch>
        </p:blipFill>
        <p:spPr>
          <a:xfrm>
            <a:off x="1108714" y="1290008"/>
            <a:ext cx="6305550" cy="2533650"/>
          </a:xfrm>
          <a:prstGeom prst="rect">
            <a:avLst/>
          </a:prstGeom>
        </p:spPr>
      </p:pic>
      <p:pic>
        <p:nvPicPr>
          <p:cNvPr id="21" name="Imagen 20">
            <a:extLst>
              <a:ext uri="{FF2B5EF4-FFF2-40B4-BE49-F238E27FC236}">
                <a16:creationId xmlns:a16="http://schemas.microsoft.com/office/drawing/2014/main" id="{6B51B279-BA38-94C6-D32C-61AB2C21199C}"/>
              </a:ext>
            </a:extLst>
          </p:cNvPr>
          <p:cNvPicPr>
            <a:picLocks noChangeAspect="1"/>
          </p:cNvPicPr>
          <p:nvPr/>
        </p:nvPicPr>
        <p:blipFill>
          <a:blip r:embed="rId7"/>
          <a:stretch>
            <a:fillRect/>
          </a:stretch>
        </p:blipFill>
        <p:spPr>
          <a:xfrm>
            <a:off x="10757595" y="1756389"/>
            <a:ext cx="6981031" cy="4461204"/>
          </a:xfrm>
          <a:prstGeom prst="rect">
            <a:avLst/>
          </a:prstGeom>
        </p:spPr>
      </p:pic>
    </p:spTree>
    <p:extLst>
      <p:ext uri="{BB962C8B-B14F-4D97-AF65-F5344CB8AC3E}">
        <p14:creationId xmlns:p14="http://schemas.microsoft.com/office/powerpoint/2010/main" val="364485964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54</a:t>
            </a:fld>
            <a:endParaRPr lang="es-MX"/>
          </a:p>
        </p:txBody>
      </p:sp>
      <p:pic>
        <p:nvPicPr>
          <p:cNvPr id="4" name="Imagen 3">
            <a:extLst>
              <a:ext uri="{FF2B5EF4-FFF2-40B4-BE49-F238E27FC236}">
                <a16:creationId xmlns:a16="http://schemas.microsoft.com/office/drawing/2014/main" id="{99A3EDED-18A8-DCE0-8C33-8977027B67A7}"/>
              </a:ext>
            </a:extLst>
          </p:cNvPr>
          <p:cNvPicPr>
            <a:picLocks noChangeAspect="1"/>
          </p:cNvPicPr>
          <p:nvPr/>
        </p:nvPicPr>
        <p:blipFill>
          <a:blip r:embed="rId5"/>
          <a:stretch>
            <a:fillRect/>
          </a:stretch>
        </p:blipFill>
        <p:spPr>
          <a:xfrm>
            <a:off x="2995553" y="791812"/>
            <a:ext cx="10799286" cy="5346392"/>
          </a:xfrm>
          <a:prstGeom prst="rect">
            <a:avLst/>
          </a:prstGeom>
        </p:spPr>
      </p:pic>
      <p:sp>
        <p:nvSpPr>
          <p:cNvPr id="19" name="CuadroTexto 18">
            <a:extLst>
              <a:ext uri="{FF2B5EF4-FFF2-40B4-BE49-F238E27FC236}">
                <a16:creationId xmlns:a16="http://schemas.microsoft.com/office/drawing/2014/main" id="{BD7D83FF-2645-448B-4499-965DE4A0E90A}"/>
              </a:ext>
            </a:extLst>
          </p:cNvPr>
          <p:cNvSpPr txBox="1"/>
          <p:nvPr/>
        </p:nvSpPr>
        <p:spPr>
          <a:xfrm>
            <a:off x="2949626" y="162119"/>
            <a:ext cx="9004300" cy="646331"/>
          </a:xfrm>
          <a:prstGeom prst="rect">
            <a:avLst/>
          </a:prstGeom>
          <a:noFill/>
        </p:spPr>
        <p:txBody>
          <a:bodyPr wrap="square">
            <a:spAutoFit/>
          </a:bodyPr>
          <a:lstStyle/>
          <a:p>
            <a:r>
              <a:rPr lang="es-MX" dirty="0"/>
              <a:t>Si escribimos en nuestro editor de texto el código anterior y guardamos y ejecutamos, se visualizaría algo parecido a lo siguiente:</a:t>
            </a:r>
          </a:p>
        </p:txBody>
      </p:sp>
    </p:spTree>
    <p:extLst>
      <p:ext uri="{BB962C8B-B14F-4D97-AF65-F5344CB8AC3E}">
        <p14:creationId xmlns:p14="http://schemas.microsoft.com/office/powerpoint/2010/main" val="210401883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55</a:t>
            </a:fld>
            <a:endParaRPr lang="es-MX"/>
          </a:p>
        </p:txBody>
      </p:sp>
      <p:pic>
        <p:nvPicPr>
          <p:cNvPr id="4" name="Imagen 3">
            <a:extLst>
              <a:ext uri="{FF2B5EF4-FFF2-40B4-BE49-F238E27FC236}">
                <a16:creationId xmlns:a16="http://schemas.microsoft.com/office/drawing/2014/main" id="{93DEFF9E-9E5A-8186-4B3F-CDA91EE88F33}"/>
              </a:ext>
            </a:extLst>
          </p:cNvPr>
          <p:cNvPicPr>
            <a:picLocks noChangeAspect="1"/>
          </p:cNvPicPr>
          <p:nvPr/>
        </p:nvPicPr>
        <p:blipFill>
          <a:blip r:embed="rId5"/>
          <a:stretch>
            <a:fillRect/>
          </a:stretch>
        </p:blipFill>
        <p:spPr>
          <a:xfrm>
            <a:off x="1224756" y="224452"/>
            <a:ext cx="9658350" cy="1838325"/>
          </a:xfrm>
          <a:prstGeom prst="rect">
            <a:avLst/>
          </a:prstGeom>
        </p:spPr>
      </p:pic>
      <p:pic>
        <p:nvPicPr>
          <p:cNvPr id="19" name="Imagen 18">
            <a:extLst>
              <a:ext uri="{FF2B5EF4-FFF2-40B4-BE49-F238E27FC236}">
                <a16:creationId xmlns:a16="http://schemas.microsoft.com/office/drawing/2014/main" id="{375279CE-83EF-9688-D200-88A58D4EDB00}"/>
              </a:ext>
            </a:extLst>
          </p:cNvPr>
          <p:cNvPicPr>
            <a:picLocks noChangeAspect="1"/>
          </p:cNvPicPr>
          <p:nvPr/>
        </p:nvPicPr>
        <p:blipFill>
          <a:blip r:embed="rId6"/>
          <a:stretch>
            <a:fillRect/>
          </a:stretch>
        </p:blipFill>
        <p:spPr>
          <a:xfrm>
            <a:off x="1224756" y="2150163"/>
            <a:ext cx="9610725" cy="4362450"/>
          </a:xfrm>
          <a:prstGeom prst="rect">
            <a:avLst/>
          </a:prstGeom>
        </p:spPr>
      </p:pic>
    </p:spTree>
    <p:extLst>
      <p:ext uri="{BB962C8B-B14F-4D97-AF65-F5344CB8AC3E}">
        <p14:creationId xmlns:p14="http://schemas.microsoft.com/office/powerpoint/2010/main" val="101993337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56</a:t>
            </a:fld>
            <a:endParaRPr lang="es-MX"/>
          </a:p>
        </p:txBody>
      </p:sp>
      <p:pic>
        <p:nvPicPr>
          <p:cNvPr id="4" name="Imagen 3">
            <a:extLst>
              <a:ext uri="{FF2B5EF4-FFF2-40B4-BE49-F238E27FC236}">
                <a16:creationId xmlns:a16="http://schemas.microsoft.com/office/drawing/2014/main" id="{DDEE6FDF-DBF1-2142-EDE6-B9E79D7DB294}"/>
              </a:ext>
            </a:extLst>
          </p:cNvPr>
          <p:cNvPicPr>
            <a:picLocks noChangeAspect="1"/>
          </p:cNvPicPr>
          <p:nvPr/>
        </p:nvPicPr>
        <p:blipFill>
          <a:blip r:embed="rId5"/>
          <a:stretch>
            <a:fillRect/>
          </a:stretch>
        </p:blipFill>
        <p:spPr>
          <a:xfrm>
            <a:off x="1478291" y="269294"/>
            <a:ext cx="7805410" cy="3951163"/>
          </a:xfrm>
          <a:prstGeom prst="rect">
            <a:avLst/>
          </a:prstGeom>
        </p:spPr>
      </p:pic>
      <p:pic>
        <p:nvPicPr>
          <p:cNvPr id="19" name="Imagen 18">
            <a:extLst>
              <a:ext uri="{FF2B5EF4-FFF2-40B4-BE49-F238E27FC236}">
                <a16:creationId xmlns:a16="http://schemas.microsoft.com/office/drawing/2014/main" id="{A9C19BCA-6CBE-C3B6-25DA-651166D3CDC4}"/>
              </a:ext>
            </a:extLst>
          </p:cNvPr>
          <p:cNvPicPr>
            <a:picLocks noChangeAspect="1"/>
          </p:cNvPicPr>
          <p:nvPr/>
        </p:nvPicPr>
        <p:blipFill>
          <a:blip r:embed="rId6"/>
          <a:stretch>
            <a:fillRect/>
          </a:stretch>
        </p:blipFill>
        <p:spPr>
          <a:xfrm>
            <a:off x="1478291" y="4425637"/>
            <a:ext cx="8686800" cy="1447800"/>
          </a:xfrm>
          <a:prstGeom prst="rect">
            <a:avLst/>
          </a:prstGeom>
        </p:spPr>
      </p:pic>
    </p:spTree>
    <p:extLst>
      <p:ext uri="{BB962C8B-B14F-4D97-AF65-F5344CB8AC3E}">
        <p14:creationId xmlns:p14="http://schemas.microsoft.com/office/powerpoint/2010/main" val="6433239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57</a:t>
            </a:fld>
            <a:endParaRPr lang="es-MX"/>
          </a:p>
        </p:txBody>
      </p:sp>
      <p:pic>
        <p:nvPicPr>
          <p:cNvPr id="4" name="Imagen 3">
            <a:extLst>
              <a:ext uri="{FF2B5EF4-FFF2-40B4-BE49-F238E27FC236}">
                <a16:creationId xmlns:a16="http://schemas.microsoft.com/office/drawing/2014/main" id="{D2C285DC-AA1A-9868-BD45-A59532CDED21}"/>
              </a:ext>
            </a:extLst>
          </p:cNvPr>
          <p:cNvPicPr>
            <a:picLocks noChangeAspect="1"/>
          </p:cNvPicPr>
          <p:nvPr/>
        </p:nvPicPr>
        <p:blipFill>
          <a:blip r:embed="rId5"/>
          <a:stretch>
            <a:fillRect/>
          </a:stretch>
        </p:blipFill>
        <p:spPr>
          <a:xfrm>
            <a:off x="1236990" y="224452"/>
            <a:ext cx="8133352" cy="5015567"/>
          </a:xfrm>
          <a:prstGeom prst="rect">
            <a:avLst/>
          </a:prstGeom>
        </p:spPr>
      </p:pic>
      <p:pic>
        <p:nvPicPr>
          <p:cNvPr id="19" name="Imagen 18">
            <a:extLst>
              <a:ext uri="{FF2B5EF4-FFF2-40B4-BE49-F238E27FC236}">
                <a16:creationId xmlns:a16="http://schemas.microsoft.com/office/drawing/2014/main" id="{0592CBB5-2808-6F23-F8BC-C18A54B18889}"/>
              </a:ext>
            </a:extLst>
          </p:cNvPr>
          <p:cNvPicPr>
            <a:picLocks noChangeAspect="1"/>
          </p:cNvPicPr>
          <p:nvPr/>
        </p:nvPicPr>
        <p:blipFill>
          <a:blip r:embed="rId6"/>
          <a:stretch>
            <a:fillRect/>
          </a:stretch>
        </p:blipFill>
        <p:spPr>
          <a:xfrm>
            <a:off x="10345473" y="1255446"/>
            <a:ext cx="7131366" cy="3280569"/>
          </a:xfrm>
          <a:prstGeom prst="rect">
            <a:avLst/>
          </a:prstGeom>
        </p:spPr>
      </p:pic>
      <p:pic>
        <p:nvPicPr>
          <p:cNvPr id="21" name="Imagen 20">
            <a:extLst>
              <a:ext uri="{FF2B5EF4-FFF2-40B4-BE49-F238E27FC236}">
                <a16:creationId xmlns:a16="http://schemas.microsoft.com/office/drawing/2014/main" id="{197D1C75-2F9C-DD6E-59F2-315052D9DACF}"/>
              </a:ext>
            </a:extLst>
          </p:cNvPr>
          <p:cNvPicPr>
            <a:picLocks noChangeAspect="1"/>
          </p:cNvPicPr>
          <p:nvPr/>
        </p:nvPicPr>
        <p:blipFill>
          <a:blip r:embed="rId7"/>
          <a:stretch>
            <a:fillRect/>
          </a:stretch>
        </p:blipFill>
        <p:spPr>
          <a:xfrm>
            <a:off x="10358174" y="4465127"/>
            <a:ext cx="7131366" cy="945206"/>
          </a:xfrm>
          <a:prstGeom prst="rect">
            <a:avLst/>
          </a:prstGeom>
        </p:spPr>
      </p:pic>
    </p:spTree>
    <p:extLst>
      <p:ext uri="{BB962C8B-B14F-4D97-AF65-F5344CB8AC3E}">
        <p14:creationId xmlns:p14="http://schemas.microsoft.com/office/powerpoint/2010/main" val="35541632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HTML</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58</a:t>
            </a:fld>
            <a:endParaRPr lang="es-MX"/>
          </a:p>
        </p:txBody>
      </p:sp>
      <p:pic>
        <p:nvPicPr>
          <p:cNvPr id="4" name="Imagen 3">
            <a:extLst>
              <a:ext uri="{FF2B5EF4-FFF2-40B4-BE49-F238E27FC236}">
                <a16:creationId xmlns:a16="http://schemas.microsoft.com/office/drawing/2014/main" id="{18FABAB2-7BCC-4619-EB5F-EF76E0DD8BEE}"/>
              </a:ext>
            </a:extLst>
          </p:cNvPr>
          <p:cNvPicPr>
            <a:picLocks noChangeAspect="1"/>
          </p:cNvPicPr>
          <p:nvPr/>
        </p:nvPicPr>
        <p:blipFill>
          <a:blip r:embed="rId5"/>
          <a:stretch>
            <a:fillRect/>
          </a:stretch>
        </p:blipFill>
        <p:spPr>
          <a:xfrm>
            <a:off x="1478291" y="202385"/>
            <a:ext cx="5944042" cy="2921242"/>
          </a:xfrm>
          <a:prstGeom prst="rect">
            <a:avLst/>
          </a:prstGeom>
        </p:spPr>
      </p:pic>
      <p:pic>
        <p:nvPicPr>
          <p:cNvPr id="21" name="Imagen 20">
            <a:extLst>
              <a:ext uri="{FF2B5EF4-FFF2-40B4-BE49-F238E27FC236}">
                <a16:creationId xmlns:a16="http://schemas.microsoft.com/office/drawing/2014/main" id="{A983FE8C-5ECE-C11E-21F9-E8D6303E53BB}"/>
              </a:ext>
            </a:extLst>
          </p:cNvPr>
          <p:cNvPicPr>
            <a:picLocks noChangeAspect="1"/>
          </p:cNvPicPr>
          <p:nvPr/>
        </p:nvPicPr>
        <p:blipFill>
          <a:blip r:embed="rId6"/>
          <a:stretch>
            <a:fillRect/>
          </a:stretch>
        </p:blipFill>
        <p:spPr>
          <a:xfrm>
            <a:off x="7816081" y="168967"/>
            <a:ext cx="5524500" cy="3267075"/>
          </a:xfrm>
          <a:prstGeom prst="rect">
            <a:avLst/>
          </a:prstGeom>
        </p:spPr>
      </p:pic>
      <p:pic>
        <p:nvPicPr>
          <p:cNvPr id="23" name="Imagen 22">
            <a:extLst>
              <a:ext uri="{FF2B5EF4-FFF2-40B4-BE49-F238E27FC236}">
                <a16:creationId xmlns:a16="http://schemas.microsoft.com/office/drawing/2014/main" id="{FDFA4ED2-07FF-F13A-3EBC-E9B4501DB5AE}"/>
              </a:ext>
            </a:extLst>
          </p:cNvPr>
          <p:cNvPicPr>
            <a:picLocks noChangeAspect="1"/>
          </p:cNvPicPr>
          <p:nvPr/>
        </p:nvPicPr>
        <p:blipFill>
          <a:blip r:embed="rId7"/>
          <a:stretch>
            <a:fillRect/>
          </a:stretch>
        </p:blipFill>
        <p:spPr>
          <a:xfrm>
            <a:off x="7816081" y="3334198"/>
            <a:ext cx="5524500" cy="3007581"/>
          </a:xfrm>
          <a:prstGeom prst="rect">
            <a:avLst/>
          </a:prstGeom>
        </p:spPr>
      </p:pic>
      <p:pic>
        <p:nvPicPr>
          <p:cNvPr id="25" name="Imagen 24">
            <a:extLst>
              <a:ext uri="{FF2B5EF4-FFF2-40B4-BE49-F238E27FC236}">
                <a16:creationId xmlns:a16="http://schemas.microsoft.com/office/drawing/2014/main" id="{84135FE2-2EC5-4F03-41C8-F23DA2DEAF03}"/>
              </a:ext>
            </a:extLst>
          </p:cNvPr>
          <p:cNvPicPr>
            <a:picLocks noChangeAspect="1"/>
          </p:cNvPicPr>
          <p:nvPr/>
        </p:nvPicPr>
        <p:blipFill>
          <a:blip r:embed="rId8"/>
          <a:stretch>
            <a:fillRect/>
          </a:stretch>
        </p:blipFill>
        <p:spPr>
          <a:xfrm>
            <a:off x="1345383" y="3658533"/>
            <a:ext cx="6076950" cy="2600325"/>
          </a:xfrm>
          <a:prstGeom prst="rect">
            <a:avLst/>
          </a:prstGeom>
        </p:spPr>
      </p:pic>
    </p:spTree>
    <p:extLst>
      <p:ext uri="{BB962C8B-B14F-4D97-AF65-F5344CB8AC3E}">
        <p14:creationId xmlns:p14="http://schemas.microsoft.com/office/powerpoint/2010/main" val="21950617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59</a:t>
            </a:fld>
            <a:endParaRPr lang="es-MX"/>
          </a:p>
        </p:txBody>
      </p:sp>
      <p:sp>
        <p:nvSpPr>
          <p:cNvPr id="4" name="CuadroTexto 3">
            <a:extLst>
              <a:ext uri="{FF2B5EF4-FFF2-40B4-BE49-F238E27FC236}">
                <a16:creationId xmlns:a16="http://schemas.microsoft.com/office/drawing/2014/main" id="{E1D959A7-4541-7773-D7BF-A8421838870C}"/>
              </a:ext>
            </a:extLst>
          </p:cNvPr>
          <p:cNvSpPr txBox="1"/>
          <p:nvPr/>
        </p:nvSpPr>
        <p:spPr>
          <a:xfrm>
            <a:off x="1371600" y="373459"/>
            <a:ext cx="12332970" cy="1477328"/>
          </a:xfrm>
          <a:prstGeom prst="rect">
            <a:avLst/>
          </a:prstGeom>
          <a:noFill/>
        </p:spPr>
        <p:txBody>
          <a:bodyPr wrap="square">
            <a:spAutoFit/>
          </a:bodyPr>
          <a:lstStyle/>
          <a:p>
            <a:r>
              <a:rPr lang="es-MX" dirty="0"/>
              <a:t>Las hojas de estilo en cascada, tal es su traducción del inglés </a:t>
            </a:r>
            <a:r>
              <a:rPr lang="es-MX" dirty="0" err="1"/>
              <a:t>Cascading</a:t>
            </a:r>
            <a:r>
              <a:rPr lang="es-MX" dirty="0"/>
              <a:t> Style </a:t>
            </a:r>
            <a:r>
              <a:rPr lang="es-MX" dirty="0" err="1"/>
              <a:t>Sheets</a:t>
            </a:r>
            <a:r>
              <a:rPr lang="es-MX" dirty="0"/>
              <a:t> (CSS), tienen como función establecer reglas de representación de un documento en un medio o dispositivo. Mediante estas reglas podremos establecer medidas, colores o cualquier otra característica de representación de una página web, para que se vea reflejada en una pantalla de monitor, de un dispositivo móvil, una </a:t>
            </a:r>
            <a:r>
              <a:rPr lang="es-MX" dirty="0" err="1"/>
              <a:t>tablet</a:t>
            </a:r>
            <a:r>
              <a:rPr lang="es-MX" dirty="0"/>
              <a:t>, una impresora, un dispositivo braille o un televisor. </a:t>
            </a:r>
          </a:p>
        </p:txBody>
      </p:sp>
      <p:sp>
        <p:nvSpPr>
          <p:cNvPr id="19" name="CuadroTexto 18">
            <a:extLst>
              <a:ext uri="{FF2B5EF4-FFF2-40B4-BE49-F238E27FC236}">
                <a16:creationId xmlns:a16="http://schemas.microsoft.com/office/drawing/2014/main" id="{5CF4648E-AE39-C3D6-90EE-E263EA86F63C}"/>
              </a:ext>
            </a:extLst>
          </p:cNvPr>
          <p:cNvSpPr txBox="1"/>
          <p:nvPr/>
        </p:nvSpPr>
        <p:spPr>
          <a:xfrm>
            <a:off x="1371599" y="1945317"/>
            <a:ext cx="12332969" cy="646331"/>
          </a:xfrm>
          <a:prstGeom prst="rect">
            <a:avLst/>
          </a:prstGeom>
          <a:noFill/>
        </p:spPr>
        <p:txBody>
          <a:bodyPr wrap="square">
            <a:spAutoFit/>
          </a:bodyPr>
          <a:lstStyle/>
          <a:p>
            <a:r>
              <a:rPr lang="es-MX" dirty="0"/>
              <a:t>La función principal de CSS es, por lo tanto, la de permitir separar el contenido y la estructura que se define en un documento HTML, de la representación, que queda a cargo de las hojas de estilos.</a:t>
            </a:r>
          </a:p>
        </p:txBody>
      </p:sp>
      <p:pic>
        <p:nvPicPr>
          <p:cNvPr id="21" name="Imagen 20">
            <a:extLst>
              <a:ext uri="{FF2B5EF4-FFF2-40B4-BE49-F238E27FC236}">
                <a16:creationId xmlns:a16="http://schemas.microsoft.com/office/drawing/2014/main" id="{9C68F81B-9A43-351F-A1EC-4C341659117F}"/>
              </a:ext>
            </a:extLst>
          </p:cNvPr>
          <p:cNvPicPr>
            <a:picLocks noChangeAspect="1"/>
          </p:cNvPicPr>
          <p:nvPr/>
        </p:nvPicPr>
        <p:blipFill>
          <a:blip r:embed="rId5"/>
          <a:stretch>
            <a:fillRect/>
          </a:stretch>
        </p:blipFill>
        <p:spPr>
          <a:xfrm>
            <a:off x="13909000" y="1255935"/>
            <a:ext cx="3971553" cy="1509073"/>
          </a:xfrm>
          <a:prstGeom prst="rect">
            <a:avLst/>
          </a:prstGeom>
        </p:spPr>
      </p:pic>
      <p:sp>
        <p:nvSpPr>
          <p:cNvPr id="23" name="CuadroTexto 22">
            <a:extLst>
              <a:ext uri="{FF2B5EF4-FFF2-40B4-BE49-F238E27FC236}">
                <a16:creationId xmlns:a16="http://schemas.microsoft.com/office/drawing/2014/main" id="{E964DB94-BEE8-CE04-514D-A9EBADE7924F}"/>
              </a:ext>
            </a:extLst>
          </p:cNvPr>
          <p:cNvSpPr txBox="1"/>
          <p:nvPr/>
        </p:nvSpPr>
        <p:spPr>
          <a:xfrm>
            <a:off x="1399538" y="2726344"/>
            <a:ext cx="16385541" cy="923330"/>
          </a:xfrm>
          <a:prstGeom prst="rect">
            <a:avLst/>
          </a:prstGeom>
          <a:noFill/>
        </p:spPr>
        <p:txBody>
          <a:bodyPr wrap="square">
            <a:spAutoFit/>
          </a:bodyPr>
          <a:lstStyle/>
          <a:p>
            <a:r>
              <a:rPr lang="es-MX"/>
              <a:t>Esta separación es importante para un proyecto web ya que, además de permitir la definición de criterios que se deben respetar en el sitio, ofrece la posibilidad de que se definan clases para evitar la necesidad de rescribir código y, además, se pueden crear reglas para que el sitio se represente de una manera correcta en diferentes dispositivos. </a:t>
            </a:r>
            <a:endParaRPr lang="es-MX" dirty="0"/>
          </a:p>
        </p:txBody>
      </p:sp>
      <p:sp>
        <p:nvSpPr>
          <p:cNvPr id="25" name="CuadroTexto 24">
            <a:extLst>
              <a:ext uri="{FF2B5EF4-FFF2-40B4-BE49-F238E27FC236}">
                <a16:creationId xmlns:a16="http://schemas.microsoft.com/office/drawing/2014/main" id="{C056BB86-ABC3-1FED-FE44-3C104648FC45}"/>
              </a:ext>
            </a:extLst>
          </p:cNvPr>
          <p:cNvSpPr txBox="1"/>
          <p:nvPr/>
        </p:nvSpPr>
        <p:spPr>
          <a:xfrm>
            <a:off x="1399538" y="3649674"/>
            <a:ext cx="9006840" cy="369332"/>
          </a:xfrm>
          <a:prstGeom prst="rect">
            <a:avLst/>
          </a:prstGeom>
          <a:noFill/>
        </p:spPr>
        <p:txBody>
          <a:bodyPr wrap="square">
            <a:spAutoFit/>
          </a:bodyPr>
          <a:lstStyle/>
          <a:p>
            <a:r>
              <a:rPr lang="es-MX"/>
              <a:t>Tres de los principales beneficios para el uso de CSS son:</a:t>
            </a:r>
            <a:endParaRPr lang="es-MX" dirty="0"/>
          </a:p>
        </p:txBody>
      </p:sp>
      <p:sp>
        <p:nvSpPr>
          <p:cNvPr id="27" name="CuadroTexto 26">
            <a:extLst>
              <a:ext uri="{FF2B5EF4-FFF2-40B4-BE49-F238E27FC236}">
                <a16:creationId xmlns:a16="http://schemas.microsoft.com/office/drawing/2014/main" id="{9B111909-17A3-9258-3FA7-78C8F3B89FA5}"/>
              </a:ext>
            </a:extLst>
          </p:cNvPr>
          <p:cNvSpPr txBox="1"/>
          <p:nvPr/>
        </p:nvSpPr>
        <p:spPr>
          <a:xfrm>
            <a:off x="1594858" y="4019832"/>
            <a:ext cx="16190222" cy="2031325"/>
          </a:xfrm>
          <a:prstGeom prst="rect">
            <a:avLst/>
          </a:prstGeom>
          <a:noFill/>
        </p:spPr>
        <p:txBody>
          <a:bodyPr wrap="square">
            <a:spAutoFit/>
          </a:bodyPr>
          <a:lstStyle/>
          <a:p>
            <a:r>
              <a:rPr lang="es-MX" dirty="0"/>
              <a:t>● Resuelve un gran problema. Antes de CSS, las etiquetas como fuente, color, estilo de fondo, alineación de elementos, borde y tamaño tenían 	que repetirse en cada página web. Este era un proceso muy largo. Por ejemplo: si estabas desarrollando un sitio web grande donde se 	agregaban fuentes e información de color en cada página, estoy se convertía en un proceso largo y costoso. CSS fue creado para 	resolver 	este problema. </a:t>
            </a:r>
          </a:p>
          <a:p>
            <a:r>
              <a:rPr lang="es-MX" dirty="0"/>
              <a:t>● Ahorra mucho tiempo. Las definiciones de estilo CSS se guardan en archivos CSS externos, por lo que es posible cambiar todo el sitio web 	cambiando solo un archivo.</a:t>
            </a:r>
          </a:p>
          <a:p>
            <a:r>
              <a:rPr lang="es-MX" dirty="0"/>
              <a:t>● Proporcionar más atributos. CSS proporciona atributos más detallados que usar simplemente HTML para definir la apariencia del sitio web. </a:t>
            </a:r>
          </a:p>
        </p:txBody>
      </p:sp>
    </p:spTree>
    <p:extLst>
      <p:ext uri="{BB962C8B-B14F-4D97-AF65-F5344CB8AC3E}">
        <p14:creationId xmlns:p14="http://schemas.microsoft.com/office/powerpoint/2010/main" val="2035270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23865D73-7294-5B58-A97F-C33CB0D4D87C}"/>
              </a:ext>
            </a:extLst>
          </p:cNvPr>
          <p:cNvSpPr txBox="1"/>
          <p:nvPr/>
        </p:nvSpPr>
        <p:spPr>
          <a:xfrm>
            <a:off x="1108709" y="489702"/>
            <a:ext cx="16756381" cy="5632311"/>
          </a:xfrm>
          <a:prstGeom prst="rect">
            <a:avLst/>
          </a:prstGeom>
          <a:noFill/>
        </p:spPr>
        <p:txBody>
          <a:bodyPr wrap="square" rtlCol="0">
            <a:spAutoFit/>
          </a:bodyPr>
          <a:lstStyle/>
          <a:p>
            <a:r>
              <a:rPr lang="es-MX" b="1" dirty="0"/>
              <a:t>Funcionamiento del navegador…</a:t>
            </a:r>
          </a:p>
          <a:p>
            <a:endParaRPr lang="es-MX" b="1" dirty="0"/>
          </a:p>
          <a:p>
            <a:r>
              <a:rPr lang="es-MX" dirty="0"/>
              <a:t>Es importante que todo el mundo tenga acceso a la web, pero también es fundamental que todos comprendamos las herramientas </a:t>
            </a:r>
          </a:p>
          <a:p>
            <a:r>
              <a:rPr lang="es-MX" dirty="0"/>
              <a:t>que utilizamos para acceder a ella. Usamos navegadores web como Mozilla Firefox, Google Chrome, Microsoft Edge y Apple Safari todos </a:t>
            </a:r>
          </a:p>
          <a:p>
            <a:r>
              <a:rPr lang="es-MX" dirty="0"/>
              <a:t>los días, pero ¿entendemos qué son y cómo funcionan? </a:t>
            </a:r>
          </a:p>
          <a:p>
            <a:pPr marL="285734" indent="-285734">
              <a:buFont typeface="Arial" panose="020B0604020202020204" pitchFamily="34" charset="0"/>
              <a:buChar char="•"/>
            </a:pPr>
            <a:r>
              <a:rPr lang="es-MX" dirty="0"/>
              <a:t>Un navegador web te lleva a cualquier lugar de Internet. Recupera información de otras partes de la web y la muestra en tu escritorio o dispositivo móvil. La información se transfiere mediante el Protocolo de Transferencia de Hipertexto (HTTP), que define cómo se transmiten el texto, las imágenes y el video en la web. Esta información debe compartirse y mostrarse en un formato consistente para que las personas que utilizan cualquier navegador, en cualquier parte del mundo, puedan ver la información. </a:t>
            </a:r>
          </a:p>
          <a:p>
            <a:pPr marL="285734" indent="-285734">
              <a:buFont typeface="Arial" panose="020B0604020202020204" pitchFamily="34" charset="0"/>
              <a:buChar char="•"/>
            </a:pPr>
            <a:r>
              <a:rPr lang="es-MX" dirty="0"/>
              <a:t>Lamentablemente, no todos los fabricantes de navegadores eligen interpretar el formato de la misma manera. Para los usuarios, esto significa que un sitio web puede funcionar y verse diferente. Crear una experiencia consistente entre navegadores, para que los usuarios puedan disfrutar de internet, sin importar el navegador que elijan, se llama estándares web. </a:t>
            </a:r>
          </a:p>
          <a:p>
            <a:pPr marL="285734" indent="-285734">
              <a:buFont typeface="Arial" panose="020B0604020202020204" pitchFamily="34" charset="0"/>
              <a:buChar char="•"/>
            </a:pPr>
            <a:r>
              <a:rPr lang="es-MX" dirty="0"/>
              <a:t>Cuando el navegador web obtiene datos de un servidor conectado a Internet, utiliza un software llamado </a:t>
            </a:r>
            <a:r>
              <a:rPr lang="es-MX" b="1" dirty="0"/>
              <a:t>motor</a:t>
            </a:r>
            <a:r>
              <a:rPr lang="es-MX" dirty="0"/>
              <a:t> de </a:t>
            </a:r>
            <a:r>
              <a:rPr lang="es-MX" b="1" dirty="0"/>
              <a:t>renderizado</a:t>
            </a:r>
            <a:r>
              <a:rPr lang="es-MX" dirty="0"/>
              <a:t> para traducir esos datos en texto e imágenes (</a:t>
            </a:r>
            <a:r>
              <a:rPr lang="es-MX" b="1" dirty="0"/>
              <a:t>Representación Interactiva</a:t>
            </a:r>
            <a:r>
              <a:rPr lang="es-MX" dirty="0"/>
              <a:t>). Estos datos están escritos en "lenguaje de marcas de hipertexto" (HTML) y los navegadores web leen este código para construir lo que vemos, escuchamos y experimentamos en Internet.</a:t>
            </a:r>
          </a:p>
          <a:p>
            <a:pPr marL="285734" indent="-285734">
              <a:buFont typeface="Arial" panose="020B0604020202020204" pitchFamily="34" charset="0"/>
              <a:buChar char="•"/>
            </a:pPr>
            <a:r>
              <a:rPr lang="es-MX" dirty="0"/>
              <a:t>Los hipervínculos permiten a los usuarios seguir una ruta a otras páginas o sitios en la web. Cada página web, imagen y video tiene su propio Localizador Uniforme de Recursos (URL), que también se conoce como dirección web. Cuando un navegador visita un servidor en busca de datos, la dirección web le dice al navegador dónde buscar cada elemento que se describe en el </a:t>
            </a:r>
            <a:r>
              <a:rPr lang="es-MX" dirty="0" err="1"/>
              <a:t>html</a:t>
            </a:r>
            <a:r>
              <a:rPr lang="es-MX" dirty="0"/>
              <a:t>, que luego le dice al navegador dónde situarlo en la página web. </a:t>
            </a:r>
          </a:p>
          <a:p>
            <a:endParaRPr lang="es-MX" dirty="0"/>
          </a:p>
        </p:txBody>
      </p:sp>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F62A81DF-A0AE-01D9-D6CC-4F7D6F30DE5F}"/>
              </a:ext>
            </a:extLst>
          </p:cNvPr>
          <p:cNvSpPr>
            <a:spLocks noGrp="1"/>
          </p:cNvSpPr>
          <p:nvPr>
            <p:ph type="sldNum" sz="quarter" idx="12"/>
          </p:nvPr>
        </p:nvSpPr>
        <p:spPr/>
        <p:txBody>
          <a:bodyPr/>
          <a:lstStyle/>
          <a:p>
            <a:fld id="{FE569E57-A1D0-47AE-A3E4-85DA6C503064}" type="slidenum">
              <a:rPr lang="es-MX" smtClean="0"/>
              <a:t>6</a:t>
            </a:fld>
            <a:endParaRPr lang="es-MX"/>
          </a:p>
        </p:txBody>
      </p:sp>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700119" y="3088739"/>
            <a:ext cx="6998040" cy="82056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5400" dirty="0"/>
              <a:t>Introducción</a:t>
            </a:r>
          </a:p>
        </p:txBody>
      </p:sp>
    </p:spTree>
    <p:extLst>
      <p:ext uri="{BB962C8B-B14F-4D97-AF65-F5344CB8AC3E}">
        <p14:creationId xmlns:p14="http://schemas.microsoft.com/office/powerpoint/2010/main" val="188691069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60</a:t>
            </a:fld>
            <a:endParaRPr lang="es-MX"/>
          </a:p>
        </p:txBody>
      </p:sp>
      <p:sp>
        <p:nvSpPr>
          <p:cNvPr id="4" name="CuadroTexto 3">
            <a:extLst>
              <a:ext uri="{FF2B5EF4-FFF2-40B4-BE49-F238E27FC236}">
                <a16:creationId xmlns:a16="http://schemas.microsoft.com/office/drawing/2014/main" id="{771D9E1B-BD36-3AA6-50FE-28142CA308F5}"/>
              </a:ext>
            </a:extLst>
          </p:cNvPr>
          <p:cNvSpPr txBox="1"/>
          <p:nvPr/>
        </p:nvSpPr>
        <p:spPr>
          <a:xfrm>
            <a:off x="1108714" y="553339"/>
            <a:ext cx="14458950" cy="923330"/>
          </a:xfrm>
          <a:prstGeom prst="rect">
            <a:avLst/>
          </a:prstGeom>
          <a:noFill/>
        </p:spPr>
        <p:txBody>
          <a:bodyPr wrap="square">
            <a:spAutoFit/>
          </a:bodyPr>
          <a:lstStyle/>
          <a:p>
            <a:r>
              <a:rPr lang="es-MX" dirty="0"/>
              <a:t>Antes de comenzar a trabajar con CSS hay que conocer las diferentes formas para incluir estilos en nuestros documentos HTML, ya que hay varias, cada una con sus particularidades y diferencias. En principio, tenemos tres formas diferentes de hacerlo, siendo la primera la más común y la última la menos habitual:</a:t>
            </a:r>
          </a:p>
        </p:txBody>
      </p:sp>
      <p:pic>
        <p:nvPicPr>
          <p:cNvPr id="19" name="Imagen 18">
            <a:extLst>
              <a:ext uri="{FF2B5EF4-FFF2-40B4-BE49-F238E27FC236}">
                <a16:creationId xmlns:a16="http://schemas.microsoft.com/office/drawing/2014/main" id="{C4AD2B82-547B-74ED-5668-1BF5F451F09C}"/>
              </a:ext>
            </a:extLst>
          </p:cNvPr>
          <p:cNvPicPr>
            <a:picLocks noChangeAspect="1"/>
          </p:cNvPicPr>
          <p:nvPr/>
        </p:nvPicPr>
        <p:blipFill>
          <a:blip r:embed="rId5"/>
          <a:stretch>
            <a:fillRect/>
          </a:stretch>
        </p:blipFill>
        <p:spPr>
          <a:xfrm>
            <a:off x="1250950" y="1717658"/>
            <a:ext cx="6572250" cy="1914525"/>
          </a:xfrm>
          <a:prstGeom prst="rect">
            <a:avLst/>
          </a:prstGeom>
        </p:spPr>
      </p:pic>
      <p:sp>
        <p:nvSpPr>
          <p:cNvPr id="23" name="CuadroTexto 22">
            <a:extLst>
              <a:ext uri="{FF2B5EF4-FFF2-40B4-BE49-F238E27FC236}">
                <a16:creationId xmlns:a16="http://schemas.microsoft.com/office/drawing/2014/main" id="{6AF94E15-E9E7-B450-3A38-13DA46FEEC4C}"/>
              </a:ext>
            </a:extLst>
          </p:cNvPr>
          <p:cNvSpPr txBox="1"/>
          <p:nvPr/>
        </p:nvSpPr>
        <p:spPr>
          <a:xfrm>
            <a:off x="7965436" y="1550483"/>
            <a:ext cx="9899654" cy="1477328"/>
          </a:xfrm>
          <a:prstGeom prst="rect">
            <a:avLst/>
          </a:prstGeom>
          <a:noFill/>
        </p:spPr>
        <p:txBody>
          <a:bodyPr wrap="square">
            <a:spAutoFit/>
          </a:bodyPr>
          <a:lstStyle/>
          <a:p>
            <a:r>
              <a:rPr lang="es-MX" dirty="0"/>
              <a:t>Veamos cada una de ellas detalladamente:</a:t>
            </a:r>
          </a:p>
          <a:p>
            <a:r>
              <a:rPr lang="es-MX" dirty="0"/>
              <a:t>Enlace a CSS externo (link). En la cabecera de nuestro documento HTML, más</a:t>
            </a:r>
          </a:p>
          <a:p>
            <a:r>
              <a:rPr lang="es-MX" dirty="0"/>
              <a:t>concretamente en el bloque &lt;head&gt;&lt;/head&gt;, podemos incluir una etiqueta &lt;link&gt; con la que establecemos una relación entre el documento actual y el archivo CSS que indicamos en el atributo </a:t>
            </a:r>
            <a:r>
              <a:rPr lang="es-MX" dirty="0" err="1"/>
              <a:t>href</a:t>
            </a:r>
            <a:r>
              <a:rPr lang="es-MX" dirty="0"/>
              <a:t>:</a:t>
            </a:r>
          </a:p>
        </p:txBody>
      </p:sp>
      <p:pic>
        <p:nvPicPr>
          <p:cNvPr id="25" name="Imagen 24">
            <a:extLst>
              <a:ext uri="{FF2B5EF4-FFF2-40B4-BE49-F238E27FC236}">
                <a16:creationId xmlns:a16="http://schemas.microsoft.com/office/drawing/2014/main" id="{3BD89E62-0921-9393-AFAE-55DEE83C52FF}"/>
              </a:ext>
            </a:extLst>
          </p:cNvPr>
          <p:cNvPicPr>
            <a:picLocks noChangeAspect="1"/>
          </p:cNvPicPr>
          <p:nvPr/>
        </p:nvPicPr>
        <p:blipFill>
          <a:blip r:embed="rId6"/>
          <a:stretch>
            <a:fillRect/>
          </a:stretch>
        </p:blipFill>
        <p:spPr>
          <a:xfrm>
            <a:off x="7965436" y="3089258"/>
            <a:ext cx="4543425" cy="542925"/>
          </a:xfrm>
          <a:prstGeom prst="rect">
            <a:avLst/>
          </a:prstGeom>
        </p:spPr>
      </p:pic>
      <p:sp>
        <p:nvSpPr>
          <p:cNvPr id="27" name="CuadroTexto 26">
            <a:extLst>
              <a:ext uri="{FF2B5EF4-FFF2-40B4-BE49-F238E27FC236}">
                <a16:creationId xmlns:a16="http://schemas.microsoft.com/office/drawing/2014/main" id="{703981D1-3600-0DE6-E872-DF231BB56752}"/>
              </a:ext>
            </a:extLst>
          </p:cNvPr>
          <p:cNvSpPr txBox="1"/>
          <p:nvPr/>
        </p:nvSpPr>
        <p:spPr>
          <a:xfrm>
            <a:off x="1230308" y="4171502"/>
            <a:ext cx="16634782" cy="646331"/>
          </a:xfrm>
          <a:prstGeom prst="rect">
            <a:avLst/>
          </a:prstGeom>
          <a:noFill/>
        </p:spPr>
        <p:txBody>
          <a:bodyPr wrap="square">
            <a:spAutoFit/>
          </a:bodyPr>
          <a:lstStyle/>
          <a:p>
            <a:r>
              <a:rPr lang="es-MX"/>
              <a:t>El atributo type="text/css" no es necesario en HTML5. Muchas veces se indica para mantener retrocompatibilidad con navegadores muy antiguos, pero en la actualidad se puede omitir.</a:t>
            </a:r>
            <a:endParaRPr lang="es-MX" dirty="0"/>
          </a:p>
        </p:txBody>
      </p:sp>
      <p:sp>
        <p:nvSpPr>
          <p:cNvPr id="29" name="CuadroTexto 28">
            <a:extLst>
              <a:ext uri="{FF2B5EF4-FFF2-40B4-BE49-F238E27FC236}">
                <a16:creationId xmlns:a16="http://schemas.microsoft.com/office/drawing/2014/main" id="{5EFB773C-1D27-2E72-A272-E9CF80E23CA2}"/>
              </a:ext>
            </a:extLst>
          </p:cNvPr>
          <p:cNvSpPr txBox="1"/>
          <p:nvPr/>
        </p:nvSpPr>
        <p:spPr>
          <a:xfrm>
            <a:off x="1230308" y="4995832"/>
            <a:ext cx="16634781" cy="923330"/>
          </a:xfrm>
          <a:prstGeom prst="rect">
            <a:avLst/>
          </a:prstGeom>
          <a:noFill/>
        </p:spPr>
        <p:txBody>
          <a:bodyPr wrap="square">
            <a:spAutoFit/>
          </a:bodyPr>
          <a:lstStyle/>
          <a:p>
            <a:r>
              <a:rPr lang="es-MX" dirty="0"/>
              <a:t>Nótese que, además de acceder a indicar la ruta en el </a:t>
            </a:r>
            <a:r>
              <a:rPr lang="es-MX" dirty="0" err="1"/>
              <a:t>href</a:t>
            </a:r>
            <a:r>
              <a:rPr lang="es-MX" dirty="0"/>
              <a:t>, también se procede a indicar el tipo de medio para el cual ha sido preparada la hoja de estilo; en este caso se trata de </a:t>
            </a:r>
            <a:r>
              <a:rPr lang="es-MX" dirty="0" err="1"/>
              <a:t>screen</a:t>
            </a:r>
            <a:r>
              <a:rPr lang="es-MX" dirty="0"/>
              <a:t>. Tengamos en cuenta que esto quiere decir que podemos contar con diferentes hojas de estilo para trabajar en el sitio y también para adaptar nuestro proyecto a la representación en distintas clases de dispositivos. </a:t>
            </a:r>
          </a:p>
        </p:txBody>
      </p:sp>
    </p:spTree>
    <p:extLst>
      <p:ext uri="{BB962C8B-B14F-4D97-AF65-F5344CB8AC3E}">
        <p14:creationId xmlns:p14="http://schemas.microsoft.com/office/powerpoint/2010/main" val="62101770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a:xfrm>
            <a:off x="15284828" y="354942"/>
            <a:ext cx="1237545" cy="805894"/>
          </a:xfrm>
        </p:spPr>
        <p:txBody>
          <a:bodyPr/>
          <a:lstStyle/>
          <a:p>
            <a:fld id="{FE569E57-A1D0-47AE-A3E4-85DA6C503064}" type="slidenum">
              <a:rPr lang="es-MX" smtClean="0"/>
              <a:t>61</a:t>
            </a:fld>
            <a:endParaRPr lang="es-MX" dirty="0"/>
          </a:p>
        </p:txBody>
      </p:sp>
      <p:sp>
        <p:nvSpPr>
          <p:cNvPr id="4" name="CuadroTexto 3">
            <a:extLst>
              <a:ext uri="{FF2B5EF4-FFF2-40B4-BE49-F238E27FC236}">
                <a16:creationId xmlns:a16="http://schemas.microsoft.com/office/drawing/2014/main" id="{7E36D055-DDB0-9250-A6D3-0A2CF28B4B29}"/>
              </a:ext>
            </a:extLst>
          </p:cNvPr>
          <p:cNvSpPr txBox="1"/>
          <p:nvPr/>
        </p:nvSpPr>
        <p:spPr>
          <a:xfrm>
            <a:off x="1108714" y="354942"/>
            <a:ext cx="12703772" cy="646331"/>
          </a:xfrm>
          <a:prstGeom prst="rect">
            <a:avLst/>
          </a:prstGeom>
          <a:noFill/>
        </p:spPr>
        <p:txBody>
          <a:bodyPr wrap="square">
            <a:spAutoFit/>
          </a:bodyPr>
          <a:lstStyle/>
          <a:p>
            <a:r>
              <a:rPr lang="es-MX" dirty="0"/>
              <a:t>Incluir CSS en el HTML (</a:t>
            </a:r>
            <a:r>
              <a:rPr lang="es-MX" dirty="0" err="1"/>
              <a:t>style</a:t>
            </a:r>
            <a:r>
              <a:rPr lang="es-MX" dirty="0"/>
              <a:t>). Otra de las formas habituales que existen para incluir estilos CSS en nuestra página es la de añadirlos directamente en el documento HTML, a través de una etiqueta </a:t>
            </a:r>
          </a:p>
        </p:txBody>
      </p:sp>
      <p:pic>
        <p:nvPicPr>
          <p:cNvPr id="19" name="Imagen 18">
            <a:extLst>
              <a:ext uri="{FF2B5EF4-FFF2-40B4-BE49-F238E27FC236}">
                <a16:creationId xmlns:a16="http://schemas.microsoft.com/office/drawing/2014/main" id="{EE2DFB3A-C15C-941F-13BB-E3B6A5C252E2}"/>
              </a:ext>
            </a:extLst>
          </p:cNvPr>
          <p:cNvPicPr>
            <a:picLocks noChangeAspect="1"/>
          </p:cNvPicPr>
          <p:nvPr/>
        </p:nvPicPr>
        <p:blipFill>
          <a:blip r:embed="rId5"/>
          <a:stretch>
            <a:fillRect/>
          </a:stretch>
        </p:blipFill>
        <p:spPr>
          <a:xfrm>
            <a:off x="1229727" y="1001273"/>
            <a:ext cx="4562475" cy="2571750"/>
          </a:xfrm>
          <a:prstGeom prst="rect">
            <a:avLst/>
          </a:prstGeom>
        </p:spPr>
      </p:pic>
      <p:sp>
        <p:nvSpPr>
          <p:cNvPr id="23" name="CuadroTexto 22">
            <a:extLst>
              <a:ext uri="{FF2B5EF4-FFF2-40B4-BE49-F238E27FC236}">
                <a16:creationId xmlns:a16="http://schemas.microsoft.com/office/drawing/2014/main" id="{60561AD6-9D64-91CB-0775-6FDF05FF8EFD}"/>
              </a:ext>
            </a:extLst>
          </p:cNvPr>
          <p:cNvSpPr txBox="1"/>
          <p:nvPr/>
        </p:nvSpPr>
        <p:spPr>
          <a:xfrm>
            <a:off x="1209809" y="3689720"/>
            <a:ext cx="16705531" cy="923330"/>
          </a:xfrm>
          <a:prstGeom prst="rect">
            <a:avLst/>
          </a:prstGeom>
          <a:noFill/>
        </p:spPr>
        <p:txBody>
          <a:bodyPr wrap="square">
            <a:spAutoFit/>
          </a:bodyPr>
          <a:lstStyle/>
          <a:p>
            <a:r>
              <a:rPr lang="es-MX" dirty="0"/>
              <a:t>Este sistema puede servirnos en ciertos casos particulares, pero hay que darle prioridad al método anterior (CSS externo), ya que incluyendo el código CSS en el interior del archivo HTML arruinamos la posibilidad de tener el código CSS en un documento a parte, pudiendo reutilizarlo y enlazarlo desde otros documentos HTML mediante la etiqueta &lt;link&gt;.</a:t>
            </a:r>
          </a:p>
        </p:txBody>
      </p:sp>
      <p:sp>
        <p:nvSpPr>
          <p:cNvPr id="26" name="CuadroTexto 25">
            <a:extLst>
              <a:ext uri="{FF2B5EF4-FFF2-40B4-BE49-F238E27FC236}">
                <a16:creationId xmlns:a16="http://schemas.microsoft.com/office/drawing/2014/main" id="{C0B09044-BF25-989D-26BB-7F4590A91D53}"/>
              </a:ext>
            </a:extLst>
          </p:cNvPr>
          <p:cNvSpPr txBox="1"/>
          <p:nvPr/>
        </p:nvSpPr>
        <p:spPr>
          <a:xfrm>
            <a:off x="5953869" y="1881797"/>
            <a:ext cx="11418571" cy="923330"/>
          </a:xfrm>
          <a:prstGeom prst="rect">
            <a:avLst/>
          </a:prstGeom>
          <a:noFill/>
        </p:spPr>
        <p:txBody>
          <a:bodyPr wrap="square">
            <a:spAutoFit/>
          </a:bodyPr>
          <a:lstStyle/>
          <a:p>
            <a:r>
              <a:rPr lang="es-MX" dirty="0"/>
              <a:t>Nota: Aunque no es obligatorio, es muy común que las etiquetas &lt;</a:t>
            </a:r>
            <a:r>
              <a:rPr lang="es-MX" dirty="0" err="1"/>
              <a:t>style</a:t>
            </a:r>
            <a:r>
              <a:rPr lang="es-MX" dirty="0"/>
              <a:t>&gt; se encuentren</a:t>
            </a:r>
          </a:p>
          <a:p>
            <a:r>
              <a:rPr lang="es-MX" dirty="0"/>
              <a:t>en la cabecera &lt;head&gt; del documento HTML, ya que antiguamente era la única forma de</a:t>
            </a:r>
          </a:p>
          <a:p>
            <a:r>
              <a:rPr lang="es-MX" dirty="0"/>
              <a:t>hacerlo.</a:t>
            </a:r>
          </a:p>
        </p:txBody>
      </p:sp>
      <p:sp>
        <p:nvSpPr>
          <p:cNvPr id="28" name="CuadroTexto 27">
            <a:extLst>
              <a:ext uri="{FF2B5EF4-FFF2-40B4-BE49-F238E27FC236}">
                <a16:creationId xmlns:a16="http://schemas.microsoft.com/office/drawing/2014/main" id="{AD9E76FE-9CA1-02BC-D838-4BED8AE2F000}"/>
              </a:ext>
            </a:extLst>
          </p:cNvPr>
          <p:cNvSpPr txBox="1"/>
          <p:nvPr/>
        </p:nvSpPr>
        <p:spPr>
          <a:xfrm>
            <a:off x="1209808" y="4666470"/>
            <a:ext cx="16162632" cy="646331"/>
          </a:xfrm>
          <a:prstGeom prst="rect">
            <a:avLst/>
          </a:prstGeom>
          <a:noFill/>
        </p:spPr>
        <p:txBody>
          <a:bodyPr wrap="square">
            <a:spAutoFit/>
          </a:bodyPr>
          <a:lstStyle/>
          <a:p>
            <a:r>
              <a:rPr lang="es-MX" dirty="0"/>
              <a:t>Estilos en línea (atributo </a:t>
            </a:r>
            <a:r>
              <a:rPr lang="es-MX" dirty="0" err="1"/>
              <a:t>style</a:t>
            </a:r>
            <a:r>
              <a:rPr lang="es-MX" dirty="0"/>
              <a:t>). Por último, la tercera forma de aplicar estilos en un documento HTML es hacerlo directamente, a través del atributo </a:t>
            </a:r>
            <a:r>
              <a:rPr lang="es-MX" dirty="0" err="1"/>
              <a:t>style</a:t>
            </a:r>
            <a:r>
              <a:rPr lang="es-MX" dirty="0"/>
              <a:t> de la propia etiqueta donde queramos aplicar el estilo, colocando ahí las propiedades CSS:</a:t>
            </a:r>
          </a:p>
        </p:txBody>
      </p:sp>
      <p:pic>
        <p:nvPicPr>
          <p:cNvPr id="30" name="Imagen 29">
            <a:extLst>
              <a:ext uri="{FF2B5EF4-FFF2-40B4-BE49-F238E27FC236}">
                <a16:creationId xmlns:a16="http://schemas.microsoft.com/office/drawing/2014/main" id="{CC94A93A-9360-026B-5D26-B4B9C872CC1F}"/>
              </a:ext>
            </a:extLst>
          </p:cNvPr>
          <p:cNvPicPr>
            <a:picLocks noChangeAspect="1"/>
          </p:cNvPicPr>
          <p:nvPr/>
        </p:nvPicPr>
        <p:blipFill>
          <a:blip r:embed="rId6"/>
          <a:stretch>
            <a:fillRect/>
          </a:stretch>
        </p:blipFill>
        <p:spPr>
          <a:xfrm>
            <a:off x="1258044" y="5407331"/>
            <a:ext cx="4695825" cy="514350"/>
          </a:xfrm>
          <a:prstGeom prst="rect">
            <a:avLst/>
          </a:prstGeom>
        </p:spPr>
      </p:pic>
    </p:spTree>
    <p:extLst>
      <p:ext uri="{BB962C8B-B14F-4D97-AF65-F5344CB8AC3E}">
        <p14:creationId xmlns:p14="http://schemas.microsoft.com/office/powerpoint/2010/main" val="3860860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62</a:t>
            </a:fld>
            <a:endParaRPr lang="es-MX"/>
          </a:p>
        </p:txBody>
      </p:sp>
      <p:sp>
        <p:nvSpPr>
          <p:cNvPr id="4" name="CuadroTexto 3">
            <a:extLst>
              <a:ext uri="{FF2B5EF4-FFF2-40B4-BE49-F238E27FC236}">
                <a16:creationId xmlns:a16="http://schemas.microsoft.com/office/drawing/2014/main" id="{1E957E2D-0E14-E4F0-47C1-802C3CB9EAC5}"/>
              </a:ext>
            </a:extLst>
          </p:cNvPr>
          <p:cNvSpPr txBox="1"/>
          <p:nvPr/>
        </p:nvSpPr>
        <p:spPr>
          <a:xfrm>
            <a:off x="1108714" y="713394"/>
            <a:ext cx="14276066" cy="2585323"/>
          </a:xfrm>
          <a:prstGeom prst="rect">
            <a:avLst/>
          </a:prstGeom>
          <a:noFill/>
        </p:spPr>
        <p:txBody>
          <a:bodyPr wrap="square">
            <a:spAutoFit/>
          </a:bodyPr>
          <a:lstStyle/>
          <a:p>
            <a:r>
              <a:rPr lang="es-MX" dirty="0"/>
              <a:t>De la misma forma que en el método anterior, con la etiqueta &lt;</a:t>
            </a:r>
            <a:r>
              <a:rPr lang="es-MX" dirty="0" err="1"/>
              <a:t>style</a:t>
            </a:r>
            <a:r>
              <a:rPr lang="es-MX" dirty="0"/>
              <a:t>&gt;, se recomienda no utilizar este método salvo en casos muy específicos y justificados, ya que los estilos se asocian a la etiqueta HTML en cuestión y no pueden reutilizarse. Es una opción que puede venir bien en ciertos casos, pero se considera una mala práctica por muchos diseñadores cuando la sobre utilizas (sin una razón de peso) pudiendo utilizar el primer método. Al igual que los documentos HTML, los documentos CSS son archivos de texto donde se escribe una serie de órdenes y el cliente (navegador) las interpreta y aplica a los documentos HTML asociados. Sintaxis básica. La estructura CSS se basa en reglas que tienen el siguiente formato: Debemos escribir el selector, abrir llaves, indicar la propiedad y posteriormente asignarle el valor correspondiente. Cerramos la línea con punto y coma, y seguimos agregando pares de propiedad/valor hasta que completemos la declaración (cada una debe estar finalizada con punto y coma). Cuando terminamos, cerramos la llave. La declaración sería entonces:</a:t>
            </a:r>
          </a:p>
        </p:txBody>
      </p:sp>
      <p:pic>
        <p:nvPicPr>
          <p:cNvPr id="19" name="Imagen 18">
            <a:extLst>
              <a:ext uri="{FF2B5EF4-FFF2-40B4-BE49-F238E27FC236}">
                <a16:creationId xmlns:a16="http://schemas.microsoft.com/office/drawing/2014/main" id="{24705956-7EFC-CCF2-9671-CB463461FC7F}"/>
              </a:ext>
            </a:extLst>
          </p:cNvPr>
          <p:cNvPicPr>
            <a:picLocks noChangeAspect="1"/>
          </p:cNvPicPr>
          <p:nvPr/>
        </p:nvPicPr>
        <p:blipFill>
          <a:blip r:embed="rId5"/>
          <a:stretch>
            <a:fillRect/>
          </a:stretch>
        </p:blipFill>
        <p:spPr>
          <a:xfrm>
            <a:off x="1212691" y="3352006"/>
            <a:ext cx="2705100" cy="495300"/>
          </a:xfrm>
          <a:prstGeom prst="rect">
            <a:avLst/>
          </a:prstGeom>
        </p:spPr>
      </p:pic>
      <p:pic>
        <p:nvPicPr>
          <p:cNvPr id="23" name="Imagen 22">
            <a:extLst>
              <a:ext uri="{FF2B5EF4-FFF2-40B4-BE49-F238E27FC236}">
                <a16:creationId xmlns:a16="http://schemas.microsoft.com/office/drawing/2014/main" id="{3A0B7D48-9096-5D4E-5D46-F03A34268F1F}"/>
              </a:ext>
            </a:extLst>
          </p:cNvPr>
          <p:cNvPicPr>
            <a:picLocks noChangeAspect="1"/>
          </p:cNvPicPr>
          <p:nvPr/>
        </p:nvPicPr>
        <p:blipFill>
          <a:blip r:embed="rId6"/>
          <a:stretch>
            <a:fillRect/>
          </a:stretch>
        </p:blipFill>
        <p:spPr>
          <a:xfrm>
            <a:off x="4119562" y="3352006"/>
            <a:ext cx="6305550" cy="2676525"/>
          </a:xfrm>
          <a:prstGeom prst="rect">
            <a:avLst/>
          </a:prstGeom>
        </p:spPr>
      </p:pic>
    </p:spTree>
    <p:extLst>
      <p:ext uri="{BB962C8B-B14F-4D97-AF65-F5344CB8AC3E}">
        <p14:creationId xmlns:p14="http://schemas.microsoft.com/office/powerpoint/2010/main" val="158900682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63</a:t>
            </a:fld>
            <a:endParaRPr lang="es-MX"/>
          </a:p>
        </p:txBody>
      </p:sp>
      <p:sp>
        <p:nvSpPr>
          <p:cNvPr id="4" name="CuadroTexto 3">
            <a:extLst>
              <a:ext uri="{FF2B5EF4-FFF2-40B4-BE49-F238E27FC236}">
                <a16:creationId xmlns:a16="http://schemas.microsoft.com/office/drawing/2014/main" id="{71DC2398-21EE-D9E4-FC4A-68DF6AE042ED}"/>
              </a:ext>
            </a:extLst>
          </p:cNvPr>
          <p:cNvSpPr txBox="1"/>
          <p:nvPr/>
        </p:nvSpPr>
        <p:spPr>
          <a:xfrm>
            <a:off x="1223010" y="242340"/>
            <a:ext cx="12298680" cy="923330"/>
          </a:xfrm>
          <a:prstGeom prst="rect">
            <a:avLst/>
          </a:prstGeom>
          <a:noFill/>
        </p:spPr>
        <p:txBody>
          <a:bodyPr wrap="square">
            <a:spAutoFit/>
          </a:bodyPr>
          <a:lstStyle/>
          <a:p>
            <a:r>
              <a:rPr lang="es-MX" dirty="0"/>
              <a:t>Con todo esto le iremos indicando al navegador que, para cada etiqueta (selector</a:t>
            </a:r>
          </a:p>
          <a:p>
            <a:r>
              <a:rPr lang="es-MX" dirty="0"/>
              <a:t>especificado) debe aplicar las reglas (propiedad y valor) indicadas.</a:t>
            </a:r>
          </a:p>
          <a:p>
            <a:r>
              <a:rPr lang="es-MX" dirty="0"/>
              <a:t>Un ejemplo muy sencillo de lo anterior es el siguiente:</a:t>
            </a:r>
          </a:p>
        </p:txBody>
      </p:sp>
      <p:pic>
        <p:nvPicPr>
          <p:cNvPr id="19" name="Imagen 18">
            <a:extLst>
              <a:ext uri="{FF2B5EF4-FFF2-40B4-BE49-F238E27FC236}">
                <a16:creationId xmlns:a16="http://schemas.microsoft.com/office/drawing/2014/main" id="{10B1CAD5-C857-CFF8-6F72-54FBC5996DEA}"/>
              </a:ext>
            </a:extLst>
          </p:cNvPr>
          <p:cNvPicPr>
            <a:picLocks noChangeAspect="1"/>
          </p:cNvPicPr>
          <p:nvPr/>
        </p:nvPicPr>
        <p:blipFill>
          <a:blip r:embed="rId5"/>
          <a:stretch>
            <a:fillRect/>
          </a:stretch>
        </p:blipFill>
        <p:spPr>
          <a:xfrm>
            <a:off x="1263163" y="1260200"/>
            <a:ext cx="4724400" cy="2857500"/>
          </a:xfrm>
          <a:prstGeom prst="rect">
            <a:avLst/>
          </a:prstGeom>
        </p:spPr>
      </p:pic>
      <p:pic>
        <p:nvPicPr>
          <p:cNvPr id="21" name="Imagen 20">
            <a:extLst>
              <a:ext uri="{FF2B5EF4-FFF2-40B4-BE49-F238E27FC236}">
                <a16:creationId xmlns:a16="http://schemas.microsoft.com/office/drawing/2014/main" id="{99B82199-F31D-D206-7585-1AAD7CC0A282}"/>
              </a:ext>
            </a:extLst>
          </p:cNvPr>
          <p:cNvPicPr>
            <a:picLocks noChangeAspect="1"/>
          </p:cNvPicPr>
          <p:nvPr/>
        </p:nvPicPr>
        <p:blipFill>
          <a:blip r:embed="rId6"/>
          <a:stretch>
            <a:fillRect/>
          </a:stretch>
        </p:blipFill>
        <p:spPr>
          <a:xfrm>
            <a:off x="1282213" y="4318766"/>
            <a:ext cx="4705350" cy="809625"/>
          </a:xfrm>
          <a:prstGeom prst="rect">
            <a:avLst/>
          </a:prstGeom>
        </p:spPr>
      </p:pic>
      <p:sp>
        <p:nvSpPr>
          <p:cNvPr id="23" name="CuadroTexto 22">
            <a:extLst>
              <a:ext uri="{FF2B5EF4-FFF2-40B4-BE49-F238E27FC236}">
                <a16:creationId xmlns:a16="http://schemas.microsoft.com/office/drawing/2014/main" id="{37E8309F-124E-D85D-E132-B707E484BC39}"/>
              </a:ext>
            </a:extLst>
          </p:cNvPr>
          <p:cNvSpPr txBox="1"/>
          <p:nvPr/>
        </p:nvSpPr>
        <p:spPr>
          <a:xfrm>
            <a:off x="6142012" y="1222664"/>
            <a:ext cx="10601178" cy="1200329"/>
          </a:xfrm>
          <a:prstGeom prst="rect">
            <a:avLst/>
          </a:prstGeom>
          <a:noFill/>
        </p:spPr>
        <p:txBody>
          <a:bodyPr wrap="square">
            <a:spAutoFit/>
          </a:bodyPr>
          <a:lstStyle/>
          <a:p>
            <a:r>
              <a:rPr lang="es-MX" dirty="0"/>
              <a:t>Si la primer parte del código se escribe y guarda en el editor de texto agregando al final</a:t>
            </a:r>
          </a:p>
          <a:p>
            <a:r>
              <a:rPr lang="es-MX" dirty="0"/>
              <a:t>la extensión .</a:t>
            </a:r>
            <a:r>
              <a:rPr lang="es-MX" dirty="0" err="1"/>
              <a:t>html</a:t>
            </a:r>
            <a:r>
              <a:rPr lang="es-MX" dirty="0"/>
              <a:t>, y la segunda parte del código para CSS se escribe y guarda en el</a:t>
            </a:r>
          </a:p>
          <a:p>
            <a:r>
              <a:rPr lang="es-MX" dirty="0"/>
              <a:t>editor de texto como index.css, lo que se obtiene al final al ejecutar simplemente el</a:t>
            </a:r>
          </a:p>
          <a:p>
            <a:r>
              <a:rPr lang="es-MX" dirty="0"/>
              <a:t>archivo con extensión .</a:t>
            </a:r>
            <a:r>
              <a:rPr lang="es-MX" dirty="0" err="1"/>
              <a:t>html</a:t>
            </a:r>
            <a:r>
              <a:rPr lang="es-MX" dirty="0"/>
              <a:t> es algo parecido a lo </a:t>
            </a:r>
            <a:r>
              <a:rPr lang="es-MX" dirty="0" err="1"/>
              <a:t>siguente</a:t>
            </a:r>
            <a:r>
              <a:rPr lang="es-MX" dirty="0"/>
              <a:t>:</a:t>
            </a:r>
          </a:p>
        </p:txBody>
      </p:sp>
      <p:pic>
        <p:nvPicPr>
          <p:cNvPr id="25" name="Imagen 24">
            <a:extLst>
              <a:ext uri="{FF2B5EF4-FFF2-40B4-BE49-F238E27FC236}">
                <a16:creationId xmlns:a16="http://schemas.microsoft.com/office/drawing/2014/main" id="{E6D98F20-F9A3-B027-8DD8-7D2C8C357F4A}"/>
              </a:ext>
            </a:extLst>
          </p:cNvPr>
          <p:cNvPicPr>
            <a:picLocks noChangeAspect="1"/>
          </p:cNvPicPr>
          <p:nvPr/>
        </p:nvPicPr>
        <p:blipFill>
          <a:blip r:embed="rId7"/>
          <a:stretch>
            <a:fillRect/>
          </a:stretch>
        </p:blipFill>
        <p:spPr>
          <a:xfrm>
            <a:off x="6275523" y="2549246"/>
            <a:ext cx="6737261" cy="3507384"/>
          </a:xfrm>
          <a:prstGeom prst="rect">
            <a:avLst/>
          </a:prstGeom>
        </p:spPr>
      </p:pic>
      <p:sp>
        <p:nvSpPr>
          <p:cNvPr id="27" name="CuadroTexto 26">
            <a:extLst>
              <a:ext uri="{FF2B5EF4-FFF2-40B4-BE49-F238E27FC236}">
                <a16:creationId xmlns:a16="http://schemas.microsoft.com/office/drawing/2014/main" id="{39315021-024A-FA52-5791-64C8FFB3DDB9}"/>
              </a:ext>
            </a:extLst>
          </p:cNvPr>
          <p:cNvSpPr txBox="1"/>
          <p:nvPr/>
        </p:nvSpPr>
        <p:spPr>
          <a:xfrm>
            <a:off x="13300744" y="2650013"/>
            <a:ext cx="3543300" cy="2308324"/>
          </a:xfrm>
          <a:prstGeom prst="rect">
            <a:avLst/>
          </a:prstGeom>
          <a:noFill/>
        </p:spPr>
        <p:txBody>
          <a:bodyPr wrap="square">
            <a:spAutoFit/>
          </a:bodyPr>
          <a:lstStyle/>
          <a:p>
            <a:r>
              <a:rPr lang="es-MX" dirty="0"/>
              <a:t>En este caso, estamos seleccionando todas las etiquetas &lt;p&gt; del documento HTML (en este ejemplo es una sola, pero si existieran más se aplicaría a todas), y les aplicaremos el estilo indicado: color de texto rojo.</a:t>
            </a:r>
          </a:p>
        </p:txBody>
      </p:sp>
    </p:spTree>
    <p:extLst>
      <p:ext uri="{BB962C8B-B14F-4D97-AF65-F5344CB8AC3E}">
        <p14:creationId xmlns:p14="http://schemas.microsoft.com/office/powerpoint/2010/main" val="325685328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64</a:t>
            </a:fld>
            <a:endParaRPr lang="es-MX"/>
          </a:p>
        </p:txBody>
      </p:sp>
      <p:sp>
        <p:nvSpPr>
          <p:cNvPr id="4" name="CuadroTexto 3">
            <a:extLst>
              <a:ext uri="{FF2B5EF4-FFF2-40B4-BE49-F238E27FC236}">
                <a16:creationId xmlns:a16="http://schemas.microsoft.com/office/drawing/2014/main" id="{29739462-B161-B3C3-47FF-20D00D5C7252}"/>
              </a:ext>
            </a:extLst>
          </p:cNvPr>
          <p:cNvSpPr txBox="1"/>
          <p:nvPr/>
        </p:nvSpPr>
        <p:spPr>
          <a:xfrm>
            <a:off x="1314450" y="224452"/>
            <a:ext cx="11487150" cy="2308324"/>
          </a:xfrm>
          <a:prstGeom prst="rect">
            <a:avLst/>
          </a:prstGeom>
          <a:noFill/>
        </p:spPr>
        <p:txBody>
          <a:bodyPr wrap="square">
            <a:spAutoFit/>
          </a:bodyPr>
          <a:lstStyle/>
          <a:p>
            <a:r>
              <a:rPr lang="es-MX" dirty="0"/>
              <a:t>Nota: Se pueden incluir comentarios entre los caracteres /* y */, los cuales serán</a:t>
            </a:r>
          </a:p>
          <a:p>
            <a:r>
              <a:rPr lang="es-MX" dirty="0"/>
              <a:t>ignorados por el navegador. Estos suelen servir para añadir notas o aclaraciones</a:t>
            </a:r>
          </a:p>
          <a:p>
            <a:r>
              <a:rPr lang="es-MX" dirty="0"/>
              <a:t>dirigidas a humanos.</a:t>
            </a:r>
          </a:p>
          <a:p>
            <a:r>
              <a:rPr lang="es-MX" dirty="0"/>
              <a:t>Sin embargo, esto es sólo un ejemplo muy sencillo. Se pueden aplicar muchas más reglas</a:t>
            </a:r>
          </a:p>
          <a:p>
            <a:r>
              <a:rPr lang="es-MX" dirty="0"/>
              <a:t>(no sólo una, como el color del ejemplo), consiguiendo así un conjunto de estilos para la</a:t>
            </a:r>
          </a:p>
          <a:p>
            <a:r>
              <a:rPr lang="es-MX" dirty="0"/>
              <a:t>etiqueta indicada en el selector.</a:t>
            </a:r>
          </a:p>
          <a:p>
            <a:r>
              <a:rPr lang="es-MX" dirty="0"/>
              <a:t>Cada una de estas reglas se terminará con el carácter punto y coma (;), seguido de la</a:t>
            </a:r>
          </a:p>
          <a:p>
            <a:r>
              <a:rPr lang="es-MX" dirty="0"/>
              <a:t>siguiente regla. El último punto y coma es opcional y se puede omitir si se desea:</a:t>
            </a:r>
          </a:p>
        </p:txBody>
      </p:sp>
      <p:pic>
        <p:nvPicPr>
          <p:cNvPr id="19" name="Imagen 18">
            <a:extLst>
              <a:ext uri="{FF2B5EF4-FFF2-40B4-BE49-F238E27FC236}">
                <a16:creationId xmlns:a16="http://schemas.microsoft.com/office/drawing/2014/main" id="{80F3B618-4B37-112F-96C6-24B78BBD6359}"/>
              </a:ext>
            </a:extLst>
          </p:cNvPr>
          <p:cNvPicPr>
            <a:picLocks noChangeAspect="1"/>
          </p:cNvPicPr>
          <p:nvPr/>
        </p:nvPicPr>
        <p:blipFill>
          <a:blip r:embed="rId5"/>
          <a:stretch>
            <a:fillRect/>
          </a:stretch>
        </p:blipFill>
        <p:spPr>
          <a:xfrm>
            <a:off x="4574064" y="2627306"/>
            <a:ext cx="7343775" cy="3314700"/>
          </a:xfrm>
          <a:prstGeom prst="rect">
            <a:avLst/>
          </a:prstGeom>
        </p:spPr>
      </p:pic>
    </p:spTree>
    <p:extLst>
      <p:ext uri="{BB962C8B-B14F-4D97-AF65-F5344CB8AC3E}">
        <p14:creationId xmlns:p14="http://schemas.microsoft.com/office/powerpoint/2010/main" val="250908569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65</a:t>
            </a:fld>
            <a:endParaRPr lang="es-MX"/>
          </a:p>
        </p:txBody>
      </p:sp>
      <p:sp>
        <p:nvSpPr>
          <p:cNvPr id="4" name="CuadroTexto 3">
            <a:extLst>
              <a:ext uri="{FF2B5EF4-FFF2-40B4-BE49-F238E27FC236}">
                <a16:creationId xmlns:a16="http://schemas.microsoft.com/office/drawing/2014/main" id="{24E41176-3EBE-D30B-9AF3-DBF58C97B382}"/>
              </a:ext>
            </a:extLst>
          </p:cNvPr>
          <p:cNvSpPr txBox="1"/>
          <p:nvPr/>
        </p:nvSpPr>
        <p:spPr>
          <a:xfrm>
            <a:off x="1478290" y="390228"/>
            <a:ext cx="9006840" cy="646331"/>
          </a:xfrm>
          <a:prstGeom prst="rect">
            <a:avLst/>
          </a:prstGeom>
          <a:noFill/>
        </p:spPr>
        <p:txBody>
          <a:bodyPr wrap="square">
            <a:spAutoFit/>
          </a:bodyPr>
          <a:lstStyle/>
          <a:p>
            <a:r>
              <a:rPr lang="es-MX" dirty="0"/>
              <a:t>Para poder seleccionar elementos que se encuentran dentro de otros, se emplea lo que se conoce como selector descendiente. </a:t>
            </a:r>
          </a:p>
        </p:txBody>
      </p:sp>
      <p:pic>
        <p:nvPicPr>
          <p:cNvPr id="19" name="Imagen 18">
            <a:extLst>
              <a:ext uri="{FF2B5EF4-FFF2-40B4-BE49-F238E27FC236}">
                <a16:creationId xmlns:a16="http://schemas.microsoft.com/office/drawing/2014/main" id="{9121ED64-06FD-96E8-6083-56E9FA98DE10}"/>
              </a:ext>
            </a:extLst>
          </p:cNvPr>
          <p:cNvPicPr>
            <a:picLocks noChangeAspect="1"/>
          </p:cNvPicPr>
          <p:nvPr/>
        </p:nvPicPr>
        <p:blipFill>
          <a:blip r:embed="rId5"/>
          <a:stretch>
            <a:fillRect/>
          </a:stretch>
        </p:blipFill>
        <p:spPr>
          <a:xfrm>
            <a:off x="1594857" y="1131089"/>
            <a:ext cx="3333750" cy="581025"/>
          </a:xfrm>
          <a:prstGeom prst="rect">
            <a:avLst/>
          </a:prstGeom>
        </p:spPr>
      </p:pic>
      <p:sp>
        <p:nvSpPr>
          <p:cNvPr id="23" name="CuadroTexto 22">
            <a:extLst>
              <a:ext uri="{FF2B5EF4-FFF2-40B4-BE49-F238E27FC236}">
                <a16:creationId xmlns:a16="http://schemas.microsoft.com/office/drawing/2014/main" id="{10CE5898-F5DE-EF8A-652A-59D74D4B68D7}"/>
              </a:ext>
            </a:extLst>
          </p:cNvPr>
          <p:cNvSpPr txBox="1"/>
          <p:nvPr/>
        </p:nvSpPr>
        <p:spPr>
          <a:xfrm>
            <a:off x="1478290" y="1806644"/>
            <a:ext cx="16318220" cy="923330"/>
          </a:xfrm>
          <a:prstGeom prst="rect">
            <a:avLst/>
          </a:prstGeom>
          <a:noFill/>
        </p:spPr>
        <p:txBody>
          <a:bodyPr wrap="square">
            <a:spAutoFit/>
          </a:bodyPr>
          <a:lstStyle/>
          <a:p>
            <a:r>
              <a:rPr lang="es-MX" dirty="0"/>
              <a:t>Tendremos el texto del párrafo en color negro y lo que se envuelva dentro del párrafo con la etiqueta &lt;</a:t>
            </a:r>
            <a:r>
              <a:rPr lang="es-MX" dirty="0" err="1"/>
              <a:t>strong</a:t>
            </a:r>
            <a:r>
              <a:rPr lang="es-MX" dirty="0"/>
              <a:t>&gt; de color rojo. Si deseamos aplicar una misma regla a diversos  elementos, podemos declararlos antes de abrir la llave, y separarlos con comas; por ejemplo, vamos a aplicarles color gris a todos los títulos de una página.</a:t>
            </a:r>
          </a:p>
        </p:txBody>
      </p:sp>
      <p:pic>
        <p:nvPicPr>
          <p:cNvPr id="25" name="Imagen 24">
            <a:extLst>
              <a:ext uri="{FF2B5EF4-FFF2-40B4-BE49-F238E27FC236}">
                <a16:creationId xmlns:a16="http://schemas.microsoft.com/office/drawing/2014/main" id="{C1FD6DD7-609A-EF15-4FBB-D0EAECF921EB}"/>
              </a:ext>
            </a:extLst>
          </p:cNvPr>
          <p:cNvPicPr>
            <a:picLocks noChangeAspect="1"/>
          </p:cNvPicPr>
          <p:nvPr/>
        </p:nvPicPr>
        <p:blipFill>
          <a:blip r:embed="rId6"/>
          <a:stretch>
            <a:fillRect/>
          </a:stretch>
        </p:blipFill>
        <p:spPr>
          <a:xfrm>
            <a:off x="1594857" y="2872680"/>
            <a:ext cx="3352800" cy="628650"/>
          </a:xfrm>
          <a:prstGeom prst="rect">
            <a:avLst/>
          </a:prstGeom>
        </p:spPr>
      </p:pic>
      <p:sp>
        <p:nvSpPr>
          <p:cNvPr id="27" name="CuadroTexto 26">
            <a:extLst>
              <a:ext uri="{FF2B5EF4-FFF2-40B4-BE49-F238E27FC236}">
                <a16:creationId xmlns:a16="http://schemas.microsoft.com/office/drawing/2014/main" id="{B4528FB5-CE1E-593E-8A4A-AABA53258E94}"/>
              </a:ext>
            </a:extLst>
          </p:cNvPr>
          <p:cNvSpPr txBox="1"/>
          <p:nvPr/>
        </p:nvSpPr>
        <p:spPr>
          <a:xfrm>
            <a:off x="1478290" y="3513786"/>
            <a:ext cx="16318220" cy="923330"/>
          </a:xfrm>
          <a:prstGeom prst="rect">
            <a:avLst/>
          </a:prstGeom>
          <a:noFill/>
        </p:spPr>
        <p:txBody>
          <a:bodyPr wrap="square">
            <a:spAutoFit/>
          </a:bodyPr>
          <a:lstStyle/>
          <a:p>
            <a:r>
              <a:rPr lang="es-MX" dirty="0"/>
              <a:t>El uso de clases en CSS permite abstraerse del elemento en particular y construir reglas que se apliquen a toda aquella etiqueta HTML que cuente con el atributo </a:t>
            </a:r>
            <a:r>
              <a:rPr lang="es-MX" dirty="0" err="1"/>
              <a:t>class</a:t>
            </a:r>
            <a:r>
              <a:rPr lang="es-MX" dirty="0"/>
              <a:t> correspondiente. Aquí es importante resaltar que las clases pueden aplicarse a diversos elementos. Cuando construimos reglas para clases, debemos incluir el . (punto) antes del nombre.</a:t>
            </a:r>
          </a:p>
        </p:txBody>
      </p:sp>
      <p:pic>
        <p:nvPicPr>
          <p:cNvPr id="29" name="Imagen 28">
            <a:extLst>
              <a:ext uri="{FF2B5EF4-FFF2-40B4-BE49-F238E27FC236}">
                <a16:creationId xmlns:a16="http://schemas.microsoft.com/office/drawing/2014/main" id="{0F0BEC35-101E-FCF8-4EF6-2013B961EB5C}"/>
              </a:ext>
            </a:extLst>
          </p:cNvPr>
          <p:cNvPicPr>
            <a:picLocks noChangeAspect="1"/>
          </p:cNvPicPr>
          <p:nvPr/>
        </p:nvPicPr>
        <p:blipFill>
          <a:blip r:embed="rId7"/>
          <a:stretch>
            <a:fillRect/>
          </a:stretch>
        </p:blipFill>
        <p:spPr>
          <a:xfrm>
            <a:off x="1615490" y="4531646"/>
            <a:ext cx="3790950" cy="571500"/>
          </a:xfrm>
          <a:prstGeom prst="rect">
            <a:avLst/>
          </a:prstGeom>
        </p:spPr>
      </p:pic>
      <p:sp>
        <p:nvSpPr>
          <p:cNvPr id="31" name="CuadroTexto 30">
            <a:extLst>
              <a:ext uri="{FF2B5EF4-FFF2-40B4-BE49-F238E27FC236}">
                <a16:creationId xmlns:a16="http://schemas.microsoft.com/office/drawing/2014/main" id="{27CF5F5E-8EDC-C792-F832-F7208C3E4960}"/>
              </a:ext>
            </a:extLst>
          </p:cNvPr>
          <p:cNvSpPr txBox="1"/>
          <p:nvPr/>
        </p:nvSpPr>
        <p:spPr>
          <a:xfrm>
            <a:off x="1478290" y="5245358"/>
            <a:ext cx="9858003" cy="369332"/>
          </a:xfrm>
          <a:prstGeom prst="rect">
            <a:avLst/>
          </a:prstGeom>
          <a:noFill/>
        </p:spPr>
        <p:txBody>
          <a:bodyPr wrap="square">
            <a:spAutoFit/>
          </a:bodyPr>
          <a:lstStyle/>
          <a:p>
            <a:r>
              <a:rPr lang="es-MX" dirty="0"/>
              <a:t>Si creamos reglas para una determinada id, debemos anteponerle el símbolo #.</a:t>
            </a:r>
          </a:p>
        </p:txBody>
      </p:sp>
      <p:pic>
        <p:nvPicPr>
          <p:cNvPr id="33" name="Imagen 32">
            <a:extLst>
              <a:ext uri="{FF2B5EF4-FFF2-40B4-BE49-F238E27FC236}">
                <a16:creationId xmlns:a16="http://schemas.microsoft.com/office/drawing/2014/main" id="{8A2774FB-4F1D-E5C0-3376-3C73B27E5CA9}"/>
              </a:ext>
            </a:extLst>
          </p:cNvPr>
          <p:cNvPicPr>
            <a:picLocks noChangeAspect="1"/>
          </p:cNvPicPr>
          <p:nvPr/>
        </p:nvPicPr>
        <p:blipFill>
          <a:blip r:embed="rId8"/>
          <a:stretch>
            <a:fillRect/>
          </a:stretch>
        </p:blipFill>
        <p:spPr>
          <a:xfrm>
            <a:off x="1615490" y="5787236"/>
            <a:ext cx="3800475" cy="561975"/>
          </a:xfrm>
          <a:prstGeom prst="rect">
            <a:avLst/>
          </a:prstGeom>
        </p:spPr>
      </p:pic>
    </p:spTree>
    <p:extLst>
      <p:ext uri="{BB962C8B-B14F-4D97-AF65-F5344CB8AC3E}">
        <p14:creationId xmlns:p14="http://schemas.microsoft.com/office/powerpoint/2010/main" val="22544501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66</a:t>
            </a:fld>
            <a:endParaRPr lang="es-MX"/>
          </a:p>
        </p:txBody>
      </p:sp>
      <p:sp>
        <p:nvSpPr>
          <p:cNvPr id="4" name="CuadroTexto 3">
            <a:extLst>
              <a:ext uri="{FF2B5EF4-FFF2-40B4-BE49-F238E27FC236}">
                <a16:creationId xmlns:a16="http://schemas.microsoft.com/office/drawing/2014/main" id="{145C8AC0-A25C-5765-7E44-40B3DE8B7450}"/>
              </a:ext>
            </a:extLst>
          </p:cNvPr>
          <p:cNvSpPr txBox="1"/>
          <p:nvPr/>
        </p:nvSpPr>
        <p:spPr>
          <a:xfrm>
            <a:off x="1182374" y="224452"/>
            <a:ext cx="12007846" cy="923330"/>
          </a:xfrm>
          <a:prstGeom prst="rect">
            <a:avLst/>
          </a:prstGeom>
          <a:noFill/>
        </p:spPr>
        <p:txBody>
          <a:bodyPr wrap="square">
            <a:spAutoFit/>
          </a:bodyPr>
          <a:lstStyle/>
          <a:p>
            <a:r>
              <a:rPr lang="es-MX" dirty="0"/>
              <a:t>Herencia en CSS</a:t>
            </a:r>
          </a:p>
          <a:p>
            <a:r>
              <a:rPr lang="es-MX" dirty="0"/>
              <a:t>En primer lugar, debemos saber que algunas propiedades CSS se heredan desde los elementos padres a los elementos hijos, modificando el valor que tienen por defecto: </a:t>
            </a:r>
          </a:p>
        </p:txBody>
      </p:sp>
      <p:pic>
        <p:nvPicPr>
          <p:cNvPr id="19" name="Imagen 18">
            <a:extLst>
              <a:ext uri="{FF2B5EF4-FFF2-40B4-BE49-F238E27FC236}">
                <a16:creationId xmlns:a16="http://schemas.microsoft.com/office/drawing/2014/main" id="{D8778F45-F855-3F97-A360-DF30CAE27DEE}"/>
              </a:ext>
            </a:extLst>
          </p:cNvPr>
          <p:cNvPicPr>
            <a:picLocks noChangeAspect="1"/>
          </p:cNvPicPr>
          <p:nvPr/>
        </p:nvPicPr>
        <p:blipFill>
          <a:blip r:embed="rId5"/>
          <a:stretch>
            <a:fillRect/>
          </a:stretch>
        </p:blipFill>
        <p:spPr>
          <a:xfrm>
            <a:off x="1309372" y="1242312"/>
            <a:ext cx="5876925" cy="1019175"/>
          </a:xfrm>
          <a:prstGeom prst="rect">
            <a:avLst/>
          </a:prstGeom>
        </p:spPr>
      </p:pic>
      <p:sp>
        <p:nvSpPr>
          <p:cNvPr id="21" name="CuadroTexto 20">
            <a:extLst>
              <a:ext uri="{FF2B5EF4-FFF2-40B4-BE49-F238E27FC236}">
                <a16:creationId xmlns:a16="http://schemas.microsoft.com/office/drawing/2014/main" id="{EA90CEC7-1BD2-5D42-AD0A-3C1F64D38F86}"/>
              </a:ext>
            </a:extLst>
          </p:cNvPr>
          <p:cNvSpPr txBox="1"/>
          <p:nvPr/>
        </p:nvSpPr>
        <p:spPr>
          <a:xfrm>
            <a:off x="1182374" y="2432578"/>
            <a:ext cx="6683441" cy="1200329"/>
          </a:xfrm>
          <a:prstGeom prst="rect">
            <a:avLst/>
          </a:prstGeom>
          <a:noFill/>
        </p:spPr>
        <p:txBody>
          <a:bodyPr wrap="square">
            <a:spAutoFit/>
          </a:bodyPr>
          <a:lstStyle/>
          <a:p>
            <a:r>
              <a:rPr lang="es-MX" dirty="0"/>
              <a:t>En el ejemplo anterior, aplicamos a la etiqueta HTML &lt;</a:t>
            </a:r>
            <a:r>
              <a:rPr lang="es-MX" dirty="0" err="1"/>
              <a:t>body</a:t>
            </a:r>
            <a:r>
              <a:rPr lang="es-MX" dirty="0"/>
              <a:t>&gt; el color de texto verde. En principio, esta propiedad aplicará dicho color a los textos que estén dentro de dicha etiqueta &lt;</a:t>
            </a:r>
            <a:r>
              <a:rPr lang="es-MX" dirty="0" err="1"/>
              <a:t>body</a:t>
            </a:r>
            <a:r>
              <a:rPr lang="es-MX" dirty="0"/>
              <a:t>&gt;.</a:t>
            </a:r>
          </a:p>
        </p:txBody>
      </p:sp>
      <p:pic>
        <p:nvPicPr>
          <p:cNvPr id="23" name="Imagen 22">
            <a:extLst>
              <a:ext uri="{FF2B5EF4-FFF2-40B4-BE49-F238E27FC236}">
                <a16:creationId xmlns:a16="http://schemas.microsoft.com/office/drawing/2014/main" id="{D954119C-7C42-E7D9-7991-F723FB1ADEE3}"/>
              </a:ext>
            </a:extLst>
          </p:cNvPr>
          <p:cNvPicPr>
            <a:picLocks noChangeAspect="1"/>
          </p:cNvPicPr>
          <p:nvPr/>
        </p:nvPicPr>
        <p:blipFill>
          <a:blip r:embed="rId6"/>
          <a:stretch>
            <a:fillRect/>
          </a:stretch>
        </p:blipFill>
        <p:spPr>
          <a:xfrm>
            <a:off x="8612329" y="1760220"/>
            <a:ext cx="9126297" cy="4482717"/>
          </a:xfrm>
          <a:prstGeom prst="rect">
            <a:avLst/>
          </a:prstGeom>
        </p:spPr>
      </p:pic>
      <p:sp>
        <p:nvSpPr>
          <p:cNvPr id="25" name="CuadroTexto 24">
            <a:extLst>
              <a:ext uri="{FF2B5EF4-FFF2-40B4-BE49-F238E27FC236}">
                <a16:creationId xmlns:a16="http://schemas.microsoft.com/office/drawing/2014/main" id="{4888DB1D-C345-1973-5ABE-D4C791B464B9}"/>
              </a:ext>
            </a:extLst>
          </p:cNvPr>
          <p:cNvSpPr txBox="1"/>
          <p:nvPr/>
        </p:nvSpPr>
        <p:spPr>
          <a:xfrm>
            <a:off x="1219840" y="3892907"/>
            <a:ext cx="7281362" cy="2031325"/>
          </a:xfrm>
          <a:prstGeom prst="rect">
            <a:avLst/>
          </a:prstGeom>
          <a:noFill/>
        </p:spPr>
        <p:txBody>
          <a:bodyPr wrap="square">
            <a:spAutoFit/>
          </a:bodyPr>
          <a:lstStyle/>
          <a:p>
            <a:r>
              <a:rPr lang="es-MX" dirty="0"/>
              <a:t>Sin embargo, si tenemos más etiquetas dentro, como por ejemplo una etiqueta &lt;</a:t>
            </a:r>
            <a:r>
              <a:rPr lang="es-MX" dirty="0" err="1"/>
              <a:t>div</a:t>
            </a:r>
            <a:r>
              <a:rPr lang="es-MX" dirty="0"/>
              <a:t>&gt; con texto en su interior, si no tenemos aplicada una propiedad color a dicho elemento, veremos que también aparece en color verde. Esto ocurre porque la propiedad color es una de las propiedades CSS que, en el caso de no tener valor específico, hereda el valor de su elemento padre.</a:t>
            </a:r>
          </a:p>
        </p:txBody>
      </p:sp>
    </p:spTree>
    <p:extLst>
      <p:ext uri="{BB962C8B-B14F-4D97-AF65-F5344CB8AC3E}">
        <p14:creationId xmlns:p14="http://schemas.microsoft.com/office/powerpoint/2010/main" val="312705106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67</a:t>
            </a:fld>
            <a:endParaRPr lang="es-MX"/>
          </a:p>
        </p:txBody>
      </p:sp>
      <p:sp>
        <p:nvSpPr>
          <p:cNvPr id="4" name="CuadroTexto 3">
            <a:extLst>
              <a:ext uri="{FF2B5EF4-FFF2-40B4-BE49-F238E27FC236}">
                <a16:creationId xmlns:a16="http://schemas.microsoft.com/office/drawing/2014/main" id="{3ECD9BEF-0772-9802-7456-7408504282C5}"/>
              </a:ext>
            </a:extLst>
          </p:cNvPr>
          <p:cNvSpPr txBox="1"/>
          <p:nvPr/>
        </p:nvSpPr>
        <p:spPr>
          <a:xfrm>
            <a:off x="1200150" y="242340"/>
            <a:ext cx="10504170" cy="646331"/>
          </a:xfrm>
          <a:prstGeom prst="rect">
            <a:avLst/>
          </a:prstGeom>
          <a:noFill/>
        </p:spPr>
        <p:txBody>
          <a:bodyPr wrap="square">
            <a:spAutoFit/>
          </a:bodyPr>
          <a:lstStyle/>
          <a:p>
            <a:r>
              <a:rPr lang="es-MX" dirty="0"/>
              <a:t>Hay que tener en cuenta que esto no ocurre si lo hacemos con otras propiedades CSS,</a:t>
            </a:r>
          </a:p>
          <a:p>
            <a:r>
              <a:rPr lang="es-MX" dirty="0"/>
              <a:t>como por ejemplo, con los bordes de un elemento HTML:</a:t>
            </a:r>
          </a:p>
        </p:txBody>
      </p:sp>
      <p:pic>
        <p:nvPicPr>
          <p:cNvPr id="19" name="Imagen 18">
            <a:extLst>
              <a:ext uri="{FF2B5EF4-FFF2-40B4-BE49-F238E27FC236}">
                <a16:creationId xmlns:a16="http://schemas.microsoft.com/office/drawing/2014/main" id="{9F339C52-1CBB-0CD3-2D1A-E252D5FBD77B}"/>
              </a:ext>
            </a:extLst>
          </p:cNvPr>
          <p:cNvPicPr>
            <a:picLocks noChangeAspect="1"/>
          </p:cNvPicPr>
          <p:nvPr/>
        </p:nvPicPr>
        <p:blipFill>
          <a:blip r:embed="rId5"/>
          <a:stretch>
            <a:fillRect/>
          </a:stretch>
        </p:blipFill>
        <p:spPr>
          <a:xfrm>
            <a:off x="1314609" y="996318"/>
            <a:ext cx="5838825" cy="1438275"/>
          </a:xfrm>
          <a:prstGeom prst="rect">
            <a:avLst/>
          </a:prstGeom>
        </p:spPr>
      </p:pic>
      <p:sp>
        <p:nvSpPr>
          <p:cNvPr id="21" name="CuadroTexto 20">
            <a:extLst>
              <a:ext uri="{FF2B5EF4-FFF2-40B4-BE49-F238E27FC236}">
                <a16:creationId xmlns:a16="http://schemas.microsoft.com/office/drawing/2014/main" id="{B5EEAB8D-FB8B-C0CE-0C63-F6D08B2CECF6}"/>
              </a:ext>
            </a:extLst>
          </p:cNvPr>
          <p:cNvSpPr txBox="1"/>
          <p:nvPr/>
        </p:nvSpPr>
        <p:spPr>
          <a:xfrm>
            <a:off x="1200150" y="2613320"/>
            <a:ext cx="6195060" cy="2031325"/>
          </a:xfrm>
          <a:prstGeom prst="rect">
            <a:avLst/>
          </a:prstGeom>
          <a:noFill/>
        </p:spPr>
        <p:txBody>
          <a:bodyPr wrap="square">
            <a:spAutoFit/>
          </a:bodyPr>
          <a:lstStyle/>
          <a:p>
            <a:r>
              <a:rPr lang="es-MX" dirty="0"/>
              <a:t>Si esta propiedad aplicara herencia, todos los elementos HTML situados en el interior de &lt;</a:t>
            </a:r>
            <a:r>
              <a:rPr lang="es-MX" dirty="0" err="1"/>
              <a:t>body</a:t>
            </a:r>
            <a:r>
              <a:rPr lang="es-MX" dirty="0"/>
              <a:t>&gt; tendrían un borde rojo, comportamiento que no suele ser el deseado. Por esa razón, la herencia no ocurre con todas las propiedades CSS, sino sólo con algunas propiedades como color o </a:t>
            </a:r>
            <a:r>
              <a:rPr lang="es-MX" dirty="0" err="1"/>
              <a:t>font</a:t>
            </a:r>
            <a:r>
              <a:rPr lang="es-MX" dirty="0"/>
              <a:t>, donde si suele ser deseable.</a:t>
            </a:r>
          </a:p>
        </p:txBody>
      </p:sp>
      <p:pic>
        <p:nvPicPr>
          <p:cNvPr id="23" name="Imagen 22">
            <a:extLst>
              <a:ext uri="{FF2B5EF4-FFF2-40B4-BE49-F238E27FC236}">
                <a16:creationId xmlns:a16="http://schemas.microsoft.com/office/drawing/2014/main" id="{33440E13-D7D1-83FD-D1FA-FA3328E797C1}"/>
              </a:ext>
            </a:extLst>
          </p:cNvPr>
          <p:cNvPicPr>
            <a:picLocks noChangeAspect="1"/>
          </p:cNvPicPr>
          <p:nvPr/>
        </p:nvPicPr>
        <p:blipFill>
          <a:blip r:embed="rId6"/>
          <a:stretch>
            <a:fillRect/>
          </a:stretch>
        </p:blipFill>
        <p:spPr>
          <a:xfrm>
            <a:off x="9119394" y="1737411"/>
            <a:ext cx="8105775" cy="4400550"/>
          </a:xfrm>
          <a:prstGeom prst="rect">
            <a:avLst/>
          </a:prstGeom>
        </p:spPr>
      </p:pic>
    </p:spTree>
    <p:extLst>
      <p:ext uri="{BB962C8B-B14F-4D97-AF65-F5344CB8AC3E}">
        <p14:creationId xmlns:p14="http://schemas.microsoft.com/office/powerpoint/2010/main" val="273352588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Imagen 30">
            <a:extLst>
              <a:ext uri="{FF2B5EF4-FFF2-40B4-BE49-F238E27FC236}">
                <a16:creationId xmlns:a16="http://schemas.microsoft.com/office/drawing/2014/main" id="{9C6FBC72-264A-8D84-6E58-962CA38D7DAF}"/>
              </a:ext>
            </a:extLst>
          </p:cNvPr>
          <p:cNvPicPr>
            <a:picLocks noChangeAspect="1"/>
          </p:cNvPicPr>
          <p:nvPr/>
        </p:nvPicPr>
        <p:blipFill>
          <a:blip r:embed="rId2"/>
          <a:stretch>
            <a:fillRect/>
          </a:stretch>
        </p:blipFill>
        <p:spPr>
          <a:xfrm>
            <a:off x="1243197" y="4417616"/>
            <a:ext cx="5853113" cy="1428750"/>
          </a:xfrm>
          <a:prstGeom prst="rect">
            <a:avLst/>
          </a:prstGeom>
        </p:spPr>
      </p:pic>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3"/>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3"/>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3"/>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4"/>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3"/>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3"/>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3"/>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5"/>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68</a:t>
            </a:fld>
            <a:endParaRPr lang="es-MX"/>
          </a:p>
        </p:txBody>
      </p:sp>
      <p:sp>
        <p:nvSpPr>
          <p:cNvPr id="25" name="CuadroTexto 24">
            <a:extLst>
              <a:ext uri="{FF2B5EF4-FFF2-40B4-BE49-F238E27FC236}">
                <a16:creationId xmlns:a16="http://schemas.microsoft.com/office/drawing/2014/main" id="{6CDA857F-627C-509D-DAA8-DBF005562F6A}"/>
              </a:ext>
            </a:extLst>
          </p:cNvPr>
          <p:cNvSpPr txBox="1"/>
          <p:nvPr/>
        </p:nvSpPr>
        <p:spPr>
          <a:xfrm>
            <a:off x="1108714" y="373459"/>
            <a:ext cx="12515846" cy="923330"/>
          </a:xfrm>
          <a:prstGeom prst="rect">
            <a:avLst/>
          </a:prstGeom>
          <a:noFill/>
        </p:spPr>
        <p:txBody>
          <a:bodyPr wrap="square">
            <a:spAutoFit/>
          </a:bodyPr>
          <a:lstStyle/>
          <a:p>
            <a:r>
              <a:rPr lang="es-MX" dirty="0"/>
              <a:t>Valores especiales de herencia. Además de los valores habituales de cada propiedad CSS, también podemos aplicar ciertos valores especiales que son comunes a todas las propiedades existentes. Con estos valores modificamos el comportamiento de la herencia en dicha propiedad:</a:t>
            </a:r>
          </a:p>
        </p:txBody>
      </p:sp>
      <p:pic>
        <p:nvPicPr>
          <p:cNvPr id="27" name="Imagen 26">
            <a:extLst>
              <a:ext uri="{FF2B5EF4-FFF2-40B4-BE49-F238E27FC236}">
                <a16:creationId xmlns:a16="http://schemas.microsoft.com/office/drawing/2014/main" id="{8526014D-65F9-C9D3-2B40-FF30A20DFAC6}"/>
              </a:ext>
            </a:extLst>
          </p:cNvPr>
          <p:cNvPicPr>
            <a:picLocks noChangeAspect="1"/>
          </p:cNvPicPr>
          <p:nvPr/>
        </p:nvPicPr>
        <p:blipFill>
          <a:blip r:embed="rId6"/>
          <a:stretch>
            <a:fillRect/>
          </a:stretch>
        </p:blipFill>
        <p:spPr>
          <a:xfrm>
            <a:off x="1238436" y="1359688"/>
            <a:ext cx="8020050" cy="1990725"/>
          </a:xfrm>
          <a:prstGeom prst="rect">
            <a:avLst/>
          </a:prstGeom>
        </p:spPr>
      </p:pic>
      <p:pic>
        <p:nvPicPr>
          <p:cNvPr id="29" name="Imagen 28">
            <a:extLst>
              <a:ext uri="{FF2B5EF4-FFF2-40B4-BE49-F238E27FC236}">
                <a16:creationId xmlns:a16="http://schemas.microsoft.com/office/drawing/2014/main" id="{BA169E27-6BBE-2588-EC69-0D9F49A4C9F3}"/>
              </a:ext>
            </a:extLst>
          </p:cNvPr>
          <p:cNvPicPr>
            <a:picLocks noChangeAspect="1"/>
          </p:cNvPicPr>
          <p:nvPr/>
        </p:nvPicPr>
        <p:blipFill rotWithShape="1">
          <a:blip r:embed="rId7"/>
          <a:srcRect l="81" r="-1" b="10996"/>
          <a:stretch/>
        </p:blipFill>
        <p:spPr>
          <a:xfrm>
            <a:off x="1238436" y="3487074"/>
            <a:ext cx="5853113" cy="1042749"/>
          </a:xfrm>
          <a:prstGeom prst="rect">
            <a:avLst/>
          </a:prstGeom>
        </p:spPr>
      </p:pic>
      <p:pic>
        <p:nvPicPr>
          <p:cNvPr id="33" name="Imagen 32">
            <a:extLst>
              <a:ext uri="{FF2B5EF4-FFF2-40B4-BE49-F238E27FC236}">
                <a16:creationId xmlns:a16="http://schemas.microsoft.com/office/drawing/2014/main" id="{99D48341-4516-E21A-5003-DBD23F300ECA}"/>
              </a:ext>
            </a:extLst>
          </p:cNvPr>
          <p:cNvPicPr>
            <a:picLocks noChangeAspect="1"/>
          </p:cNvPicPr>
          <p:nvPr/>
        </p:nvPicPr>
        <p:blipFill>
          <a:blip r:embed="rId8"/>
          <a:stretch>
            <a:fillRect/>
          </a:stretch>
        </p:blipFill>
        <p:spPr>
          <a:xfrm>
            <a:off x="9680039" y="1660674"/>
            <a:ext cx="8229600" cy="4686300"/>
          </a:xfrm>
          <a:prstGeom prst="rect">
            <a:avLst/>
          </a:prstGeom>
        </p:spPr>
      </p:pic>
    </p:spTree>
    <p:extLst>
      <p:ext uri="{BB962C8B-B14F-4D97-AF65-F5344CB8AC3E}">
        <p14:creationId xmlns:p14="http://schemas.microsoft.com/office/powerpoint/2010/main" val="248570422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69</a:t>
            </a:fld>
            <a:endParaRPr lang="es-MX"/>
          </a:p>
        </p:txBody>
      </p:sp>
      <p:sp>
        <p:nvSpPr>
          <p:cNvPr id="4" name="CuadroTexto 3">
            <a:extLst>
              <a:ext uri="{FF2B5EF4-FFF2-40B4-BE49-F238E27FC236}">
                <a16:creationId xmlns:a16="http://schemas.microsoft.com/office/drawing/2014/main" id="{8D62825E-A828-B5E1-1CCD-62BC9D1AFA3F}"/>
              </a:ext>
            </a:extLst>
          </p:cNvPr>
          <p:cNvSpPr txBox="1"/>
          <p:nvPr/>
        </p:nvSpPr>
        <p:spPr>
          <a:xfrm>
            <a:off x="1377950" y="269294"/>
            <a:ext cx="11639550" cy="1477328"/>
          </a:xfrm>
          <a:prstGeom prst="rect">
            <a:avLst/>
          </a:prstGeom>
          <a:noFill/>
        </p:spPr>
        <p:txBody>
          <a:bodyPr wrap="square">
            <a:spAutoFit/>
          </a:bodyPr>
          <a:lstStyle/>
          <a:p>
            <a:r>
              <a:rPr lang="es-MX" dirty="0"/>
              <a:t>Cascada en CSS</a:t>
            </a:r>
          </a:p>
          <a:p>
            <a:r>
              <a:rPr lang="es-MX" dirty="0"/>
              <a:t>Uno de los conceptos principales más importantes de CSS es el concepto denominado</a:t>
            </a:r>
          </a:p>
          <a:p>
            <a:r>
              <a:rPr lang="es-MX" dirty="0"/>
              <a:t>cascada. De hecho, la cascada es la que le da sentido a la C inicial en el nombre de CSS.</a:t>
            </a:r>
          </a:p>
          <a:p>
            <a:r>
              <a:rPr lang="es-MX" dirty="0"/>
              <a:t>Supongamos que aplicamos unos estilos CSS a exactamente el mismo selector (</a:t>
            </a:r>
            <a:r>
              <a:rPr lang="es-MX" dirty="0" err="1"/>
              <a:t>div</a:t>
            </a:r>
            <a:r>
              <a:rPr lang="es-MX" dirty="0"/>
              <a:t>) y</a:t>
            </a:r>
          </a:p>
          <a:p>
            <a:r>
              <a:rPr lang="es-MX" dirty="0"/>
              <a:t>donde coincide la propiedad CSS color con diferente valor en cada bloque:</a:t>
            </a:r>
          </a:p>
        </p:txBody>
      </p:sp>
      <p:pic>
        <p:nvPicPr>
          <p:cNvPr id="19" name="Imagen 18">
            <a:extLst>
              <a:ext uri="{FF2B5EF4-FFF2-40B4-BE49-F238E27FC236}">
                <a16:creationId xmlns:a16="http://schemas.microsoft.com/office/drawing/2014/main" id="{215B440D-C57E-997B-9ABB-4EE190F7AD21}"/>
              </a:ext>
            </a:extLst>
          </p:cNvPr>
          <p:cNvPicPr>
            <a:picLocks noChangeAspect="1"/>
          </p:cNvPicPr>
          <p:nvPr/>
        </p:nvPicPr>
        <p:blipFill>
          <a:blip r:embed="rId5"/>
          <a:stretch>
            <a:fillRect/>
          </a:stretch>
        </p:blipFill>
        <p:spPr>
          <a:xfrm>
            <a:off x="1436344" y="1765480"/>
            <a:ext cx="5285131" cy="2879664"/>
          </a:xfrm>
          <a:prstGeom prst="rect">
            <a:avLst/>
          </a:prstGeom>
        </p:spPr>
      </p:pic>
      <p:sp>
        <p:nvSpPr>
          <p:cNvPr id="21" name="CuadroTexto 20">
            <a:extLst>
              <a:ext uri="{FF2B5EF4-FFF2-40B4-BE49-F238E27FC236}">
                <a16:creationId xmlns:a16="http://schemas.microsoft.com/office/drawing/2014/main" id="{73E35873-AD99-B437-FC12-3CBD93788D7E}"/>
              </a:ext>
            </a:extLst>
          </p:cNvPr>
          <p:cNvSpPr txBox="1"/>
          <p:nvPr/>
        </p:nvSpPr>
        <p:spPr>
          <a:xfrm>
            <a:off x="7453731" y="1800073"/>
            <a:ext cx="10674350" cy="923330"/>
          </a:xfrm>
          <a:prstGeom prst="rect">
            <a:avLst/>
          </a:prstGeom>
          <a:noFill/>
        </p:spPr>
        <p:txBody>
          <a:bodyPr wrap="square">
            <a:spAutoFit/>
          </a:bodyPr>
          <a:lstStyle/>
          <a:p>
            <a:r>
              <a:rPr lang="es-MX" dirty="0"/>
              <a:t>En este caso, ¿cuál de las dos reglas prevalece, si tenemos en cuenta que se refieren al</a:t>
            </a:r>
          </a:p>
          <a:p>
            <a:r>
              <a:rPr lang="es-MX" dirty="0"/>
              <a:t>mismo elemento y están al mismo nivel? La respuesta es muy fácil: Prevalece siempre la</a:t>
            </a:r>
          </a:p>
          <a:p>
            <a:r>
              <a:rPr lang="es-MX" dirty="0"/>
              <a:t>última regla definida, la cuál mezcla y sobre escribe las propiedades anteriores.</a:t>
            </a:r>
          </a:p>
        </p:txBody>
      </p:sp>
      <p:pic>
        <p:nvPicPr>
          <p:cNvPr id="23" name="Imagen 22">
            <a:extLst>
              <a:ext uri="{FF2B5EF4-FFF2-40B4-BE49-F238E27FC236}">
                <a16:creationId xmlns:a16="http://schemas.microsoft.com/office/drawing/2014/main" id="{9B8EDD81-CE7C-0AF4-666E-C4DBC562E3CC}"/>
              </a:ext>
            </a:extLst>
          </p:cNvPr>
          <p:cNvPicPr>
            <a:picLocks noChangeAspect="1"/>
          </p:cNvPicPr>
          <p:nvPr/>
        </p:nvPicPr>
        <p:blipFill>
          <a:blip r:embed="rId6"/>
          <a:stretch>
            <a:fillRect/>
          </a:stretch>
        </p:blipFill>
        <p:spPr>
          <a:xfrm>
            <a:off x="1436344" y="5112012"/>
            <a:ext cx="5285131" cy="1293262"/>
          </a:xfrm>
          <a:prstGeom prst="rect">
            <a:avLst/>
          </a:prstGeom>
        </p:spPr>
      </p:pic>
      <p:sp>
        <p:nvSpPr>
          <p:cNvPr id="25" name="CuadroTexto 24">
            <a:extLst>
              <a:ext uri="{FF2B5EF4-FFF2-40B4-BE49-F238E27FC236}">
                <a16:creationId xmlns:a16="http://schemas.microsoft.com/office/drawing/2014/main" id="{FCB63D9F-AC21-BA02-523F-3EA428A358DE}"/>
              </a:ext>
            </a:extLst>
          </p:cNvPr>
          <p:cNvSpPr txBox="1"/>
          <p:nvPr/>
        </p:nvSpPr>
        <p:spPr>
          <a:xfrm>
            <a:off x="1314450" y="4693141"/>
            <a:ext cx="9061450" cy="369332"/>
          </a:xfrm>
          <a:prstGeom prst="rect">
            <a:avLst/>
          </a:prstGeom>
          <a:noFill/>
        </p:spPr>
        <p:txBody>
          <a:bodyPr wrap="square">
            <a:spAutoFit/>
          </a:bodyPr>
          <a:lstStyle/>
          <a:p>
            <a:r>
              <a:rPr lang="es-MX" dirty="0"/>
              <a:t>En el caso anterior, el resultado final (valor computado) sería el siguiente:</a:t>
            </a:r>
          </a:p>
        </p:txBody>
      </p:sp>
    </p:spTree>
    <p:extLst>
      <p:ext uri="{BB962C8B-B14F-4D97-AF65-F5344CB8AC3E}">
        <p14:creationId xmlns:p14="http://schemas.microsoft.com/office/powerpoint/2010/main" val="613721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23865D73-7294-5B58-A97F-C33CB0D4D87C}"/>
              </a:ext>
            </a:extLst>
          </p:cNvPr>
          <p:cNvSpPr txBox="1"/>
          <p:nvPr/>
        </p:nvSpPr>
        <p:spPr>
          <a:xfrm>
            <a:off x="1478290" y="581051"/>
            <a:ext cx="16156567" cy="5909310"/>
          </a:xfrm>
          <a:prstGeom prst="rect">
            <a:avLst/>
          </a:prstGeom>
          <a:noFill/>
        </p:spPr>
        <p:txBody>
          <a:bodyPr wrap="square" rtlCol="0">
            <a:spAutoFit/>
          </a:bodyPr>
          <a:lstStyle/>
          <a:p>
            <a:r>
              <a:rPr lang="es-MX" dirty="0"/>
              <a:t>Un editor de texto es un programa informático que permite crear, abrir, ver y modificar el contenido de un documento. Los editores de texto se proporcionan con los sistemas operativos y paquetes de desarrollo de programación. El ejemplo de editor de texto más simple es Bloc de Notas, que está integrado en el software de Windows. Puedes crear, editar y ver archivos de texto simples con el bloc de notas. Un editor de texto simple tiene las siguientes características:</a:t>
            </a:r>
          </a:p>
          <a:p>
            <a:pPr marL="285750" indent="-285750">
              <a:buFont typeface="Arial" panose="020B0604020202020204" pitchFamily="34" charset="0"/>
              <a:buChar char="•"/>
            </a:pPr>
            <a:r>
              <a:rPr lang="es-MX" dirty="0"/>
              <a:t>Cortar, copiar y pegar.</a:t>
            </a:r>
          </a:p>
          <a:p>
            <a:pPr marL="285750" indent="-285750">
              <a:buFont typeface="Arial" panose="020B0604020202020204" pitchFamily="34" charset="0"/>
              <a:buChar char="•"/>
            </a:pPr>
            <a:r>
              <a:rPr lang="es-MX" dirty="0"/>
              <a:t>Dar formato a un texto.</a:t>
            </a:r>
          </a:p>
          <a:p>
            <a:pPr marL="285750" indent="-285750">
              <a:buFont typeface="Arial" panose="020B0604020202020204" pitchFamily="34" charset="0"/>
              <a:buChar char="•"/>
            </a:pPr>
            <a:r>
              <a:rPr lang="es-MX" dirty="0"/>
              <a:t>Buscar y reemplazar.</a:t>
            </a:r>
          </a:p>
          <a:p>
            <a:pPr marL="285750" indent="-285750">
              <a:buFont typeface="Arial" panose="020B0604020202020204" pitchFamily="34" charset="0"/>
              <a:buChar char="•"/>
            </a:pPr>
            <a:r>
              <a:rPr lang="es-MX" dirty="0"/>
              <a:t>Deshacer y Rehacer.</a:t>
            </a:r>
          </a:p>
          <a:p>
            <a:r>
              <a:rPr lang="es-MX" dirty="0"/>
              <a:t>Los editores de texto son utilizados por una amplia variedad de propósitos y por una gran variedad de personas. Cualquiera que necesite escribir, editar o leer texto puede simplemente usar editores de texto como el bloc de notas. Los programadores de software, los desarrolladores web y de aplicaciones utilizan editores de texto para leer, escribir y editar el código fuente de muchos lenguajes de programación y marcado. El uso del editor de texto para el código fuente es el propósito principal de los editores de texto y hay muchas otras características del software de edición de texto creadas para ayudar a estos usuarios a leer y escribir código. Como vamos a aprender el lenguaje HTML también necesitamos un editor de texto. </a:t>
            </a:r>
          </a:p>
          <a:p>
            <a:endParaRPr lang="es-MX" dirty="0"/>
          </a:p>
          <a:p>
            <a:r>
              <a:rPr lang="es-MX" dirty="0"/>
              <a:t>Un editor de texto en línea son editores de textos pero al cual puedes acceder desde cualquier navegador web. Algunos de estos editores de textos te permiten crear cuentas personales de tal manera que no necesitas guardar en el ordenador en el que trabajas ningún documento, todo se guarda en tu cuenta personal y puedes tener accesos en cualquier momento a tu proyecto o trabajo desde cualquier ordenador y desde cualquier lugar donde esté. Una de las grandes ventajas que tiene con respecto a los editores de texto que instalas en el ordenador es que de alguna manera puedes hacer a un lado las restricciones de hardware o software del ordenador para editar, modificar, crear algún archivo o documento</a:t>
            </a:r>
          </a:p>
        </p:txBody>
      </p:sp>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F62A81DF-A0AE-01D9-D6CC-4F7D6F30DE5F}"/>
              </a:ext>
            </a:extLst>
          </p:cNvPr>
          <p:cNvSpPr>
            <a:spLocks noGrp="1"/>
          </p:cNvSpPr>
          <p:nvPr>
            <p:ph type="sldNum" sz="quarter" idx="12"/>
          </p:nvPr>
        </p:nvSpPr>
        <p:spPr/>
        <p:txBody>
          <a:bodyPr/>
          <a:lstStyle/>
          <a:p>
            <a:fld id="{FE569E57-A1D0-47AE-A3E4-85DA6C503064}" type="slidenum">
              <a:rPr lang="es-MX" smtClean="0"/>
              <a:t>7</a:t>
            </a:fld>
            <a:endParaRPr lang="es-MX"/>
          </a:p>
        </p:txBody>
      </p:sp>
      <p:sp>
        <p:nvSpPr>
          <p:cNvPr id="12" name="Título 1">
            <a:extLst>
              <a:ext uri="{FF2B5EF4-FFF2-40B4-BE49-F238E27FC236}">
                <a16:creationId xmlns:a16="http://schemas.microsoft.com/office/drawing/2014/main" id="{54A9ED07-B219-D464-56B6-2BC946F1FB99}"/>
              </a:ext>
            </a:extLst>
          </p:cNvPr>
          <p:cNvSpPr txBox="1">
            <a:spLocks/>
          </p:cNvSpPr>
          <p:nvPr/>
        </p:nvSpPr>
        <p:spPr>
          <a:xfrm rot="16200000">
            <a:off x="-2368989" y="2951396"/>
            <a:ext cx="6663070"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Herramientas para la creación de Páginas Web</a:t>
            </a:r>
          </a:p>
        </p:txBody>
      </p:sp>
    </p:spTree>
    <p:extLst>
      <p:ext uri="{BB962C8B-B14F-4D97-AF65-F5344CB8AC3E}">
        <p14:creationId xmlns:p14="http://schemas.microsoft.com/office/powerpoint/2010/main" val="186790229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70</a:t>
            </a:fld>
            <a:endParaRPr lang="es-MX"/>
          </a:p>
        </p:txBody>
      </p:sp>
      <p:sp>
        <p:nvSpPr>
          <p:cNvPr id="4" name="CuadroTexto 3">
            <a:extLst>
              <a:ext uri="{FF2B5EF4-FFF2-40B4-BE49-F238E27FC236}">
                <a16:creationId xmlns:a16="http://schemas.microsoft.com/office/drawing/2014/main" id="{8F55712D-256D-EF54-AD63-9302E8CB17F6}"/>
              </a:ext>
            </a:extLst>
          </p:cNvPr>
          <p:cNvSpPr txBox="1"/>
          <p:nvPr/>
        </p:nvSpPr>
        <p:spPr>
          <a:xfrm>
            <a:off x="1250950" y="310447"/>
            <a:ext cx="12274550" cy="1754326"/>
          </a:xfrm>
          <a:prstGeom prst="rect">
            <a:avLst/>
          </a:prstGeom>
          <a:noFill/>
        </p:spPr>
        <p:txBody>
          <a:bodyPr wrap="square">
            <a:spAutoFit/>
          </a:bodyPr>
          <a:lstStyle/>
          <a:p>
            <a:r>
              <a:rPr lang="es-MX" dirty="0"/>
              <a:t>Sin embargo, puede ocurrir que en determinados casos no esté tan claro cuál es el estilo</a:t>
            </a:r>
          </a:p>
          <a:p>
            <a:r>
              <a:rPr lang="es-MX" dirty="0"/>
              <a:t>que debería sobre escribir a los anteriores. Ahí es cuando entra en juego el concepto de</a:t>
            </a:r>
          </a:p>
          <a:p>
            <a:r>
              <a:rPr lang="es-MX" dirty="0"/>
              <a:t>cascada en CSS, que es el que se encarga de eliminar la ambigüedad y determinar el</a:t>
            </a:r>
          </a:p>
          <a:p>
            <a:r>
              <a:rPr lang="es-MX" dirty="0"/>
              <a:t>que tiene prioridad.</a:t>
            </a:r>
          </a:p>
          <a:p>
            <a:r>
              <a:rPr lang="es-MX" dirty="0"/>
              <a:t>Supongamos el siguiente caso, donde tenemos un mismo elemento &lt;</a:t>
            </a:r>
            <a:r>
              <a:rPr lang="es-MX" dirty="0" err="1"/>
              <a:t>div</a:t>
            </a:r>
            <a:r>
              <a:rPr lang="es-MX" dirty="0"/>
              <a:t>&gt; con un id y una</a:t>
            </a:r>
          </a:p>
          <a:p>
            <a:r>
              <a:rPr lang="es-MX" dirty="0"/>
              <a:t>clase:</a:t>
            </a:r>
          </a:p>
        </p:txBody>
      </p:sp>
      <p:sp>
        <p:nvSpPr>
          <p:cNvPr id="19" name="CuadroTexto 18">
            <a:extLst>
              <a:ext uri="{FF2B5EF4-FFF2-40B4-BE49-F238E27FC236}">
                <a16:creationId xmlns:a16="http://schemas.microsoft.com/office/drawing/2014/main" id="{4A1A8BEB-8919-3EAC-BFC0-2D3B8FF9DF75}"/>
              </a:ext>
            </a:extLst>
          </p:cNvPr>
          <p:cNvSpPr txBox="1"/>
          <p:nvPr/>
        </p:nvSpPr>
        <p:spPr>
          <a:xfrm>
            <a:off x="1365250" y="2077229"/>
            <a:ext cx="6775450" cy="1754326"/>
          </a:xfrm>
          <a:prstGeom prst="rect">
            <a:avLst/>
          </a:prstGeom>
          <a:solidFill>
            <a:srgbClr val="B4C7DC"/>
          </a:solidFill>
        </p:spPr>
        <p:txBody>
          <a:bodyPr wrap="square">
            <a:spAutoFit/>
          </a:bodyPr>
          <a:lstStyle/>
          <a:p>
            <a:r>
              <a:rPr lang="es-MX" b="1" dirty="0">
                <a:solidFill>
                  <a:schemeClr val="bg1"/>
                </a:solidFill>
              </a:rPr>
              <a:t>&lt;</a:t>
            </a:r>
            <a:r>
              <a:rPr lang="es-MX" b="1" dirty="0" err="1">
                <a:solidFill>
                  <a:schemeClr val="bg1"/>
                </a:solidFill>
              </a:rPr>
              <a:t>div</a:t>
            </a:r>
            <a:r>
              <a:rPr lang="es-MX" b="1" dirty="0">
                <a:solidFill>
                  <a:schemeClr val="bg1"/>
                </a:solidFill>
              </a:rPr>
              <a:t> id="nombre" </a:t>
            </a:r>
            <a:r>
              <a:rPr lang="es-MX" b="1" dirty="0" err="1">
                <a:solidFill>
                  <a:schemeClr val="bg1"/>
                </a:solidFill>
              </a:rPr>
              <a:t>class</a:t>
            </a:r>
            <a:r>
              <a:rPr lang="es-MX" b="1" dirty="0">
                <a:solidFill>
                  <a:schemeClr val="bg1"/>
                </a:solidFill>
              </a:rPr>
              <a:t>="clase"&gt;Texto del elemento&lt;/</a:t>
            </a:r>
            <a:r>
              <a:rPr lang="es-MX" b="1" dirty="0" err="1">
                <a:solidFill>
                  <a:schemeClr val="bg1"/>
                </a:solidFill>
              </a:rPr>
              <a:t>div</a:t>
            </a:r>
            <a:r>
              <a:rPr lang="es-MX" b="1" dirty="0">
                <a:solidFill>
                  <a:schemeClr val="bg1"/>
                </a:solidFill>
              </a:rPr>
              <a:t>&gt;</a:t>
            </a:r>
          </a:p>
          <a:p>
            <a:r>
              <a:rPr lang="es-MX" b="1" dirty="0">
                <a:solidFill>
                  <a:schemeClr val="bg1"/>
                </a:solidFill>
              </a:rPr>
              <a:t>&lt;</a:t>
            </a:r>
            <a:r>
              <a:rPr lang="es-MX" b="1" dirty="0" err="1">
                <a:solidFill>
                  <a:schemeClr val="bg1"/>
                </a:solidFill>
              </a:rPr>
              <a:t>style</a:t>
            </a:r>
            <a:r>
              <a:rPr lang="es-MX" b="1" dirty="0">
                <a:solidFill>
                  <a:schemeClr val="bg1"/>
                </a:solidFill>
              </a:rPr>
              <a:t>&gt;</a:t>
            </a:r>
          </a:p>
          <a:p>
            <a:r>
              <a:rPr lang="es-MX" b="1" dirty="0" err="1">
                <a:solidFill>
                  <a:schemeClr val="bg1"/>
                </a:solidFill>
              </a:rPr>
              <a:t>div</a:t>
            </a:r>
            <a:r>
              <a:rPr lang="es-MX" b="1" dirty="0">
                <a:solidFill>
                  <a:schemeClr val="bg1"/>
                </a:solidFill>
              </a:rPr>
              <a:t> { color: red; }</a:t>
            </a:r>
          </a:p>
          <a:p>
            <a:r>
              <a:rPr lang="es-MX" b="1" dirty="0">
                <a:solidFill>
                  <a:schemeClr val="bg1"/>
                </a:solidFill>
              </a:rPr>
              <a:t>#nombre { color: blue; }</a:t>
            </a:r>
          </a:p>
          <a:p>
            <a:r>
              <a:rPr lang="es-MX" b="1" dirty="0">
                <a:solidFill>
                  <a:schemeClr val="bg1"/>
                </a:solidFill>
              </a:rPr>
              <a:t>.clase { color: </a:t>
            </a:r>
            <a:r>
              <a:rPr lang="es-MX" b="1" dirty="0" err="1">
                <a:solidFill>
                  <a:schemeClr val="bg1"/>
                </a:solidFill>
              </a:rPr>
              <a:t>green</a:t>
            </a:r>
            <a:r>
              <a:rPr lang="es-MX" b="1" dirty="0">
                <a:solidFill>
                  <a:schemeClr val="bg1"/>
                </a:solidFill>
              </a:rPr>
              <a:t>; }</a:t>
            </a:r>
          </a:p>
          <a:p>
            <a:r>
              <a:rPr lang="es-MX" b="1" dirty="0">
                <a:solidFill>
                  <a:schemeClr val="bg1"/>
                </a:solidFill>
              </a:rPr>
              <a:t>&lt;/</a:t>
            </a:r>
            <a:r>
              <a:rPr lang="es-MX" b="1" dirty="0" err="1">
                <a:solidFill>
                  <a:schemeClr val="bg1"/>
                </a:solidFill>
              </a:rPr>
              <a:t>style</a:t>
            </a:r>
            <a:r>
              <a:rPr lang="es-MX" b="1" dirty="0">
                <a:solidFill>
                  <a:schemeClr val="bg1"/>
                </a:solidFill>
              </a:rPr>
              <a:t>&gt;</a:t>
            </a:r>
          </a:p>
        </p:txBody>
      </p:sp>
      <p:sp>
        <p:nvSpPr>
          <p:cNvPr id="23" name="CuadroTexto 22">
            <a:extLst>
              <a:ext uri="{FF2B5EF4-FFF2-40B4-BE49-F238E27FC236}">
                <a16:creationId xmlns:a16="http://schemas.microsoft.com/office/drawing/2014/main" id="{2BDCE9C6-3376-F983-B028-12FBB1BA1A9F}"/>
              </a:ext>
            </a:extLst>
          </p:cNvPr>
          <p:cNvSpPr txBox="1"/>
          <p:nvPr/>
        </p:nvSpPr>
        <p:spPr>
          <a:xfrm>
            <a:off x="1293120" y="3887847"/>
            <a:ext cx="14645380" cy="2031325"/>
          </a:xfrm>
          <a:prstGeom prst="rect">
            <a:avLst/>
          </a:prstGeom>
          <a:noFill/>
        </p:spPr>
        <p:txBody>
          <a:bodyPr wrap="square">
            <a:spAutoFit/>
          </a:bodyPr>
          <a:lstStyle/>
          <a:p>
            <a:r>
              <a:rPr lang="es-MX" dirty="0"/>
              <a:t>Tenemos un elemento HTML &lt;</a:t>
            </a:r>
            <a:r>
              <a:rPr lang="es-MX" dirty="0" err="1"/>
              <a:t>div</a:t>
            </a:r>
            <a:r>
              <a:rPr lang="es-MX" dirty="0"/>
              <a:t> id="nombre" </a:t>
            </a:r>
            <a:r>
              <a:rPr lang="es-MX" dirty="0" err="1"/>
              <a:t>class</a:t>
            </a:r>
            <a:r>
              <a:rPr lang="es-MX" dirty="0"/>
              <a:t>="clase"&gt; que encaja con los tres</a:t>
            </a:r>
          </a:p>
          <a:p>
            <a:r>
              <a:rPr lang="es-MX" dirty="0"/>
              <a:t>bloques del ejemplo anterior. ¿Cómo sabe CSS que estilo aplicar? ¿Cuál tiene prioridad</a:t>
            </a:r>
          </a:p>
          <a:p>
            <a:r>
              <a:rPr lang="es-MX" dirty="0"/>
              <a:t>sobre los demás? Aquí es donde entra en acción el concepto de cascada en CSS.</a:t>
            </a:r>
          </a:p>
          <a:p>
            <a:endParaRPr lang="es-MX" dirty="0"/>
          </a:p>
          <a:p>
            <a:r>
              <a:rPr lang="es-MX" dirty="0"/>
              <a:t>El navegador, para saber que bloque de estilos tiene prioridad sobre los demás, analiza</a:t>
            </a:r>
          </a:p>
          <a:p>
            <a:r>
              <a:rPr lang="es-MX" dirty="0"/>
              <a:t>(por orden) tres conceptos clave del código CSS: su importancia, su especificidad y su</a:t>
            </a:r>
          </a:p>
          <a:p>
            <a:r>
              <a:rPr lang="es-MX" dirty="0"/>
              <a:t>orden. Veamos en que se basa cada uno de ellos.:</a:t>
            </a:r>
          </a:p>
        </p:txBody>
      </p:sp>
    </p:spTree>
    <p:extLst>
      <p:ext uri="{BB962C8B-B14F-4D97-AF65-F5344CB8AC3E}">
        <p14:creationId xmlns:p14="http://schemas.microsoft.com/office/powerpoint/2010/main" val="197606441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71</a:t>
            </a:fld>
            <a:endParaRPr lang="es-MX"/>
          </a:p>
        </p:txBody>
      </p:sp>
      <p:sp>
        <p:nvSpPr>
          <p:cNvPr id="4" name="CuadroTexto 3">
            <a:extLst>
              <a:ext uri="{FF2B5EF4-FFF2-40B4-BE49-F238E27FC236}">
                <a16:creationId xmlns:a16="http://schemas.microsoft.com/office/drawing/2014/main" id="{004CC63A-83F1-8FEA-9716-6075D86E84D3}"/>
              </a:ext>
            </a:extLst>
          </p:cNvPr>
          <p:cNvSpPr txBox="1"/>
          <p:nvPr/>
        </p:nvSpPr>
        <p:spPr>
          <a:xfrm>
            <a:off x="1768734" y="428017"/>
            <a:ext cx="10372465" cy="1200329"/>
          </a:xfrm>
          <a:prstGeom prst="rect">
            <a:avLst/>
          </a:prstGeom>
          <a:noFill/>
        </p:spPr>
        <p:txBody>
          <a:bodyPr wrap="square">
            <a:spAutoFit/>
          </a:bodyPr>
          <a:lstStyle/>
          <a:p>
            <a:r>
              <a:rPr lang="es-MX" dirty="0"/>
              <a:t>● La importancia de un código CSS se determina dependiendo de las hojas de estilo</a:t>
            </a:r>
          </a:p>
          <a:p>
            <a:r>
              <a:rPr lang="es-MX" dirty="0"/>
              <a:t>	donde está colocado. Generalmente, no necesitaremos preocuparnos de este</a:t>
            </a:r>
          </a:p>
          <a:p>
            <a:r>
              <a:rPr lang="es-MX" dirty="0"/>
              <a:t>	factor, pero siempre es una buena idea conocer como funciona. Existen varios</a:t>
            </a:r>
          </a:p>
          <a:p>
            <a:r>
              <a:rPr lang="es-MX" dirty="0"/>
              <a:t>	tipos de hojas de estilo, de menor a mayor importancia</a:t>
            </a:r>
          </a:p>
        </p:txBody>
      </p:sp>
      <p:pic>
        <p:nvPicPr>
          <p:cNvPr id="19" name="Imagen 18">
            <a:extLst>
              <a:ext uri="{FF2B5EF4-FFF2-40B4-BE49-F238E27FC236}">
                <a16:creationId xmlns:a16="http://schemas.microsoft.com/office/drawing/2014/main" id="{3C544429-3D50-AA7D-4A2A-3F79EFCE3426}"/>
              </a:ext>
            </a:extLst>
          </p:cNvPr>
          <p:cNvPicPr>
            <a:picLocks noChangeAspect="1"/>
          </p:cNvPicPr>
          <p:nvPr/>
        </p:nvPicPr>
        <p:blipFill>
          <a:blip r:embed="rId5"/>
          <a:stretch>
            <a:fillRect/>
          </a:stretch>
        </p:blipFill>
        <p:spPr>
          <a:xfrm>
            <a:off x="2353469" y="1722876"/>
            <a:ext cx="8010525" cy="2571750"/>
          </a:xfrm>
          <a:prstGeom prst="rect">
            <a:avLst/>
          </a:prstGeom>
        </p:spPr>
      </p:pic>
      <p:sp>
        <p:nvSpPr>
          <p:cNvPr id="21" name="CuadroTexto 20">
            <a:extLst>
              <a:ext uri="{FF2B5EF4-FFF2-40B4-BE49-F238E27FC236}">
                <a16:creationId xmlns:a16="http://schemas.microsoft.com/office/drawing/2014/main" id="{D268FF3F-8EAC-6F79-049D-E9360E5F3D6B}"/>
              </a:ext>
            </a:extLst>
          </p:cNvPr>
          <p:cNvSpPr txBox="1"/>
          <p:nvPr/>
        </p:nvSpPr>
        <p:spPr>
          <a:xfrm>
            <a:off x="2219325" y="4319387"/>
            <a:ext cx="9004300" cy="1200329"/>
          </a:xfrm>
          <a:prstGeom prst="rect">
            <a:avLst/>
          </a:prstGeom>
          <a:noFill/>
        </p:spPr>
        <p:txBody>
          <a:bodyPr wrap="square">
            <a:spAutoFit/>
          </a:bodyPr>
          <a:lstStyle/>
          <a:p>
            <a:r>
              <a:rPr lang="es-MX" dirty="0"/>
              <a:t>Aunque no es recomendable utilizarlo frecuentemente (puede convertirse en una mala práctica), se puede añadir al final de cada regla el texto !</a:t>
            </a:r>
            <a:r>
              <a:rPr lang="es-MX" dirty="0" err="1"/>
              <a:t>important</a:t>
            </a:r>
            <a:r>
              <a:rPr lang="es-MX" dirty="0"/>
              <a:t>,</a:t>
            </a:r>
          </a:p>
          <a:p>
            <a:r>
              <a:rPr lang="es-MX" dirty="0"/>
              <a:t>consiguiendo que la regla en cuestión tenga prioridad sobre las demás,</a:t>
            </a:r>
          </a:p>
          <a:p>
            <a:r>
              <a:rPr lang="es-MX" dirty="0"/>
              <a:t>independientemente del nivel o la altura a la que estén:</a:t>
            </a:r>
          </a:p>
        </p:txBody>
      </p:sp>
      <p:sp>
        <p:nvSpPr>
          <p:cNvPr id="23" name="CuadroTexto 22">
            <a:extLst>
              <a:ext uri="{FF2B5EF4-FFF2-40B4-BE49-F238E27FC236}">
                <a16:creationId xmlns:a16="http://schemas.microsoft.com/office/drawing/2014/main" id="{D951EE01-C262-0DFD-753A-D3D4EE2DD6A7}"/>
              </a:ext>
            </a:extLst>
          </p:cNvPr>
          <p:cNvSpPr txBox="1"/>
          <p:nvPr/>
        </p:nvSpPr>
        <p:spPr>
          <a:xfrm>
            <a:off x="11953258" y="1557414"/>
            <a:ext cx="5124450" cy="3170099"/>
          </a:xfrm>
          <a:prstGeom prst="rect">
            <a:avLst/>
          </a:prstGeom>
          <a:solidFill>
            <a:srgbClr val="B4C7DC"/>
          </a:solidFill>
        </p:spPr>
        <p:txBody>
          <a:bodyPr wrap="square">
            <a:spAutoFit/>
          </a:bodyPr>
          <a:lstStyle/>
          <a:p>
            <a:r>
              <a:rPr lang="es-MX" b="1" dirty="0">
                <a:solidFill>
                  <a:schemeClr val="bg1"/>
                </a:solidFill>
              </a:rPr>
              <a:t>&lt;</a:t>
            </a:r>
            <a:r>
              <a:rPr lang="es-MX" b="1" dirty="0" err="1">
                <a:solidFill>
                  <a:schemeClr val="bg1"/>
                </a:solidFill>
              </a:rPr>
              <a:t>div</a:t>
            </a:r>
            <a:r>
              <a:rPr lang="es-MX" b="1" dirty="0">
                <a:solidFill>
                  <a:schemeClr val="bg1"/>
                </a:solidFill>
              </a:rPr>
              <a:t>&gt;Texto del elemento&lt;/</a:t>
            </a:r>
            <a:r>
              <a:rPr lang="es-MX" b="1" dirty="0" err="1">
                <a:solidFill>
                  <a:schemeClr val="bg1"/>
                </a:solidFill>
              </a:rPr>
              <a:t>div</a:t>
            </a:r>
            <a:r>
              <a:rPr lang="es-MX" b="1" dirty="0">
                <a:solidFill>
                  <a:schemeClr val="bg1"/>
                </a:solidFill>
              </a:rPr>
              <a:t>&gt;</a:t>
            </a:r>
          </a:p>
          <a:p>
            <a:r>
              <a:rPr lang="es-MX" b="1" dirty="0">
                <a:solidFill>
                  <a:schemeClr val="bg1"/>
                </a:solidFill>
              </a:rPr>
              <a:t>&lt;</a:t>
            </a:r>
            <a:r>
              <a:rPr lang="es-MX" b="1" dirty="0" err="1">
                <a:solidFill>
                  <a:schemeClr val="bg1"/>
                </a:solidFill>
              </a:rPr>
              <a:t>style</a:t>
            </a:r>
            <a:r>
              <a:rPr lang="es-MX" b="1" dirty="0">
                <a:solidFill>
                  <a:schemeClr val="bg1"/>
                </a:solidFill>
              </a:rPr>
              <a:t>&gt;</a:t>
            </a:r>
          </a:p>
          <a:p>
            <a:r>
              <a:rPr lang="es-MX" b="1" dirty="0" err="1">
                <a:solidFill>
                  <a:schemeClr val="bg1"/>
                </a:solidFill>
              </a:rPr>
              <a:t>div</a:t>
            </a:r>
            <a:r>
              <a:rPr lang="es-MX" b="1" dirty="0">
                <a:solidFill>
                  <a:schemeClr val="bg1"/>
                </a:solidFill>
              </a:rPr>
              <a:t> {</a:t>
            </a:r>
          </a:p>
          <a:p>
            <a:r>
              <a:rPr lang="es-MX" b="1" dirty="0">
                <a:solidFill>
                  <a:schemeClr val="bg1"/>
                </a:solidFill>
              </a:rPr>
              <a:t>color: red </a:t>
            </a:r>
            <a:r>
              <a:rPr lang="es-MX" sz="1600" b="1" dirty="0">
                <a:solidFill>
                  <a:schemeClr val="bg1"/>
                </a:solidFill>
                <a:latin typeface="Arial Black" panose="020B0A04020102020204" pitchFamily="34" charset="0"/>
              </a:rPr>
              <a:t>!</a:t>
            </a:r>
            <a:r>
              <a:rPr lang="es-MX" sz="1600" b="1" dirty="0" err="1">
                <a:solidFill>
                  <a:schemeClr val="bg1"/>
                </a:solidFill>
                <a:latin typeface="Arial Black" panose="020B0A04020102020204" pitchFamily="34" charset="0"/>
              </a:rPr>
              <a:t>important</a:t>
            </a:r>
            <a:r>
              <a:rPr lang="es-MX" b="1" dirty="0">
                <a:solidFill>
                  <a:schemeClr val="bg1"/>
                </a:solidFill>
              </a:rPr>
              <a:t>;</a:t>
            </a:r>
          </a:p>
          <a:p>
            <a:r>
              <a:rPr lang="es-MX" b="1" dirty="0" err="1">
                <a:solidFill>
                  <a:schemeClr val="bg1"/>
                </a:solidFill>
              </a:rPr>
              <a:t>padding</a:t>
            </a:r>
            <a:r>
              <a:rPr lang="es-MX" b="1" dirty="0">
                <a:solidFill>
                  <a:schemeClr val="bg1"/>
                </a:solidFill>
              </a:rPr>
              <a:t>: 8px</a:t>
            </a:r>
          </a:p>
          <a:p>
            <a:r>
              <a:rPr lang="es-MX" b="1" dirty="0">
                <a:solidFill>
                  <a:schemeClr val="bg1"/>
                </a:solidFill>
              </a:rPr>
              <a:t>}</a:t>
            </a:r>
          </a:p>
          <a:p>
            <a:r>
              <a:rPr lang="es-MX" b="1" dirty="0" err="1">
                <a:solidFill>
                  <a:schemeClr val="bg1"/>
                </a:solidFill>
              </a:rPr>
              <a:t>div</a:t>
            </a:r>
            <a:r>
              <a:rPr lang="es-MX" b="1" dirty="0">
                <a:solidFill>
                  <a:schemeClr val="bg1"/>
                </a:solidFill>
              </a:rPr>
              <a:t> {</a:t>
            </a:r>
          </a:p>
          <a:p>
            <a:r>
              <a:rPr lang="es-MX" b="1" dirty="0">
                <a:solidFill>
                  <a:schemeClr val="bg1"/>
                </a:solidFill>
              </a:rPr>
              <a:t>color: blue;</a:t>
            </a:r>
          </a:p>
          <a:p>
            <a:r>
              <a:rPr lang="es-MX" b="1" dirty="0" err="1">
                <a:solidFill>
                  <a:schemeClr val="bg1"/>
                </a:solidFill>
              </a:rPr>
              <a:t>background</a:t>
            </a:r>
            <a:r>
              <a:rPr lang="es-MX" b="1" dirty="0">
                <a:solidFill>
                  <a:schemeClr val="bg1"/>
                </a:solidFill>
              </a:rPr>
              <a:t>-color: grey</a:t>
            </a:r>
          </a:p>
          <a:p>
            <a:r>
              <a:rPr lang="es-MX" b="1" dirty="0">
                <a:solidFill>
                  <a:schemeClr val="bg1"/>
                </a:solidFill>
              </a:rPr>
              <a:t>}</a:t>
            </a:r>
          </a:p>
          <a:p>
            <a:r>
              <a:rPr lang="es-MX" b="1" dirty="0">
                <a:solidFill>
                  <a:schemeClr val="bg1"/>
                </a:solidFill>
              </a:rPr>
              <a:t>&lt;/</a:t>
            </a:r>
            <a:r>
              <a:rPr lang="es-MX" b="1" dirty="0" err="1">
                <a:solidFill>
                  <a:schemeClr val="bg1"/>
                </a:solidFill>
              </a:rPr>
              <a:t>style</a:t>
            </a:r>
            <a:r>
              <a:rPr lang="es-MX" b="1" dirty="0">
                <a:solidFill>
                  <a:schemeClr val="bg1"/>
                </a:solidFill>
              </a:rPr>
              <a:t>&gt;</a:t>
            </a:r>
          </a:p>
        </p:txBody>
      </p:sp>
      <p:sp>
        <p:nvSpPr>
          <p:cNvPr id="25" name="CuadroTexto 24">
            <a:extLst>
              <a:ext uri="{FF2B5EF4-FFF2-40B4-BE49-F238E27FC236}">
                <a16:creationId xmlns:a16="http://schemas.microsoft.com/office/drawing/2014/main" id="{5207E0BF-1930-7226-FAD6-3FD027A80DAD}"/>
              </a:ext>
            </a:extLst>
          </p:cNvPr>
          <p:cNvSpPr txBox="1"/>
          <p:nvPr/>
        </p:nvSpPr>
        <p:spPr>
          <a:xfrm>
            <a:off x="2219324" y="5570967"/>
            <a:ext cx="15459075" cy="646331"/>
          </a:xfrm>
          <a:prstGeom prst="rect">
            <a:avLst/>
          </a:prstGeom>
          <a:noFill/>
        </p:spPr>
        <p:txBody>
          <a:bodyPr wrap="square">
            <a:spAutoFit/>
          </a:bodyPr>
          <a:lstStyle/>
          <a:p>
            <a:r>
              <a:rPr lang="es-MX" dirty="0"/>
              <a:t>Nota que en el caso de que una misma propiedad del CSS de usuario y una propiedad del CSS de autor tuvieran !</a:t>
            </a:r>
            <a:r>
              <a:rPr lang="es-MX" dirty="0" err="1"/>
              <a:t>important</a:t>
            </a:r>
            <a:r>
              <a:rPr lang="es-MX" dirty="0"/>
              <a:t>, como caso excepcional tendría prioridad la del CSS de usuario sobre la del CSS de autor.</a:t>
            </a:r>
          </a:p>
        </p:txBody>
      </p:sp>
    </p:spTree>
    <p:extLst>
      <p:ext uri="{BB962C8B-B14F-4D97-AF65-F5344CB8AC3E}">
        <p14:creationId xmlns:p14="http://schemas.microsoft.com/office/powerpoint/2010/main" val="356744906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72</a:t>
            </a:fld>
            <a:endParaRPr lang="es-MX"/>
          </a:p>
        </p:txBody>
      </p:sp>
      <p:sp>
        <p:nvSpPr>
          <p:cNvPr id="4" name="CuadroTexto 3">
            <a:extLst>
              <a:ext uri="{FF2B5EF4-FFF2-40B4-BE49-F238E27FC236}">
                <a16:creationId xmlns:a16="http://schemas.microsoft.com/office/drawing/2014/main" id="{096BC972-386C-DF3C-FD8B-D115A69E4757}"/>
              </a:ext>
            </a:extLst>
          </p:cNvPr>
          <p:cNvSpPr txBox="1"/>
          <p:nvPr/>
        </p:nvSpPr>
        <p:spPr>
          <a:xfrm>
            <a:off x="1135390" y="310447"/>
            <a:ext cx="12110710" cy="3416320"/>
          </a:xfrm>
          <a:prstGeom prst="rect">
            <a:avLst/>
          </a:prstGeom>
          <a:noFill/>
        </p:spPr>
        <p:txBody>
          <a:bodyPr wrap="square">
            <a:spAutoFit/>
          </a:bodyPr>
          <a:lstStyle/>
          <a:p>
            <a:r>
              <a:rPr lang="es-MX" dirty="0"/>
              <a:t>● Si la importancia no elimina la ambigüedad, se pasa a determinar la especificidad</a:t>
            </a:r>
          </a:p>
          <a:p>
            <a:r>
              <a:rPr lang="es-MX" dirty="0"/>
              <a:t>de los selectores CSS, que es uno de los criterios más importantes de la cascada</a:t>
            </a:r>
          </a:p>
          <a:p>
            <a:r>
              <a:rPr lang="es-MX" dirty="0"/>
              <a:t>de CSS. Para determinar la especificidad de un selector, se sigue un cálculo</a:t>
            </a:r>
          </a:p>
          <a:p>
            <a:r>
              <a:rPr lang="es-MX" dirty="0"/>
              <a:t>matemático que podríamos pensarlo como en un sistema en el cual se suman y</a:t>
            </a:r>
          </a:p>
          <a:p>
            <a:r>
              <a:rPr lang="es-MX" dirty="0"/>
              <a:t>comparan los puntos acumulados: los elementos valen 1 punto; las clases (</a:t>
            </a:r>
            <a:r>
              <a:rPr lang="es-MX" dirty="0" err="1"/>
              <a:t>class</a:t>
            </a:r>
            <a:r>
              <a:rPr lang="es-MX" dirty="0"/>
              <a:t>),</a:t>
            </a:r>
          </a:p>
          <a:p>
            <a:r>
              <a:rPr lang="es-MX" dirty="0"/>
              <a:t>10 puntos; los identificadores (id), 100 puntos, y la declaración de estilo </a:t>
            </a:r>
            <a:r>
              <a:rPr lang="es-MX" dirty="0" err="1"/>
              <a:t>inline</a:t>
            </a:r>
            <a:r>
              <a:rPr lang="es-MX" dirty="0"/>
              <a:t>,</a:t>
            </a:r>
          </a:p>
          <a:p>
            <a:r>
              <a:rPr lang="es-MX" dirty="0"/>
              <a:t>1000 puntos.</a:t>
            </a:r>
          </a:p>
          <a:p>
            <a:r>
              <a:rPr lang="es-MX" dirty="0"/>
              <a:t>-Ganará la regla más específica.</a:t>
            </a:r>
          </a:p>
          <a:p>
            <a:r>
              <a:rPr lang="es-MX" dirty="0"/>
              <a:t>-Si resulta que dos o más reglas tienen el mismo puntaje, triunfará la que se</a:t>
            </a:r>
          </a:p>
          <a:p>
            <a:r>
              <a:rPr lang="es-MX" dirty="0"/>
              <a:t>encuentre más abajo en la cascada.</a:t>
            </a:r>
          </a:p>
          <a:p>
            <a:r>
              <a:rPr lang="es-MX" dirty="0"/>
              <a:t>-En todos los casos, una declaración </a:t>
            </a:r>
            <a:r>
              <a:rPr lang="es-MX" dirty="0" err="1"/>
              <a:t>inline</a:t>
            </a:r>
            <a:r>
              <a:rPr lang="es-MX" dirty="0"/>
              <a:t> será la más específica, salvo que otra</a:t>
            </a:r>
          </a:p>
          <a:p>
            <a:r>
              <a:rPr lang="es-MX" dirty="0"/>
              <a:t>tenga !</a:t>
            </a:r>
            <a:r>
              <a:rPr lang="es-MX" dirty="0" err="1"/>
              <a:t>important</a:t>
            </a:r>
            <a:r>
              <a:rPr lang="es-MX" dirty="0"/>
              <a:t>.</a:t>
            </a:r>
          </a:p>
        </p:txBody>
      </p:sp>
      <p:pic>
        <p:nvPicPr>
          <p:cNvPr id="19" name="Imagen 18">
            <a:extLst>
              <a:ext uri="{FF2B5EF4-FFF2-40B4-BE49-F238E27FC236}">
                <a16:creationId xmlns:a16="http://schemas.microsoft.com/office/drawing/2014/main" id="{52CB4A8E-1EAE-95E2-CED9-FD4748BE6977}"/>
              </a:ext>
            </a:extLst>
          </p:cNvPr>
          <p:cNvPicPr>
            <a:picLocks noChangeAspect="1"/>
          </p:cNvPicPr>
          <p:nvPr/>
        </p:nvPicPr>
        <p:blipFill>
          <a:blip r:embed="rId5"/>
          <a:stretch>
            <a:fillRect/>
          </a:stretch>
        </p:blipFill>
        <p:spPr>
          <a:xfrm>
            <a:off x="1251001" y="3801408"/>
            <a:ext cx="5857875" cy="1638300"/>
          </a:xfrm>
          <a:prstGeom prst="rect">
            <a:avLst/>
          </a:prstGeom>
        </p:spPr>
      </p:pic>
      <p:sp>
        <p:nvSpPr>
          <p:cNvPr id="21" name="CuadroTexto 20">
            <a:extLst>
              <a:ext uri="{FF2B5EF4-FFF2-40B4-BE49-F238E27FC236}">
                <a16:creationId xmlns:a16="http://schemas.microsoft.com/office/drawing/2014/main" id="{F3025446-BCFC-3E4A-092A-1F2EE7ED2923}"/>
              </a:ext>
            </a:extLst>
          </p:cNvPr>
          <p:cNvSpPr txBox="1"/>
          <p:nvPr/>
        </p:nvSpPr>
        <p:spPr>
          <a:xfrm>
            <a:off x="1135390" y="5569743"/>
            <a:ext cx="14523710" cy="923330"/>
          </a:xfrm>
          <a:prstGeom prst="rect">
            <a:avLst/>
          </a:prstGeom>
          <a:noFill/>
        </p:spPr>
        <p:txBody>
          <a:bodyPr wrap="square">
            <a:spAutoFit/>
          </a:bodyPr>
          <a:lstStyle/>
          <a:p>
            <a:r>
              <a:rPr lang="es-MX" dirty="0"/>
              <a:t>En este ejemplo hay dos reglas que afectan al mismo elemento. Aunque la regla de</a:t>
            </a:r>
          </a:p>
          <a:p>
            <a:r>
              <a:rPr lang="es-MX" dirty="0"/>
              <a:t>elemento botón está al final de la cascada, la regla de clase es más especifica y por</a:t>
            </a:r>
          </a:p>
          <a:p>
            <a:r>
              <a:rPr lang="es-MX" dirty="0"/>
              <a:t>tanto es la que se aplicara.</a:t>
            </a:r>
          </a:p>
        </p:txBody>
      </p:sp>
      <p:cxnSp>
        <p:nvCxnSpPr>
          <p:cNvPr id="23" name="Conector recto 22">
            <a:extLst>
              <a:ext uri="{FF2B5EF4-FFF2-40B4-BE49-F238E27FC236}">
                <a16:creationId xmlns:a16="http://schemas.microsoft.com/office/drawing/2014/main" id="{1A322CEF-9E48-F8A6-EE1C-7BEF911DBA2B}"/>
              </a:ext>
            </a:extLst>
          </p:cNvPr>
          <p:cNvCxnSpPr/>
          <p:nvPr/>
        </p:nvCxnSpPr>
        <p:spPr>
          <a:xfrm>
            <a:off x="10972800" y="406400"/>
            <a:ext cx="0" cy="5626100"/>
          </a:xfrm>
          <a:prstGeom prst="line">
            <a:avLst/>
          </a:prstGeom>
        </p:spPr>
        <p:style>
          <a:lnRef idx="3">
            <a:schemeClr val="accent6"/>
          </a:lnRef>
          <a:fillRef idx="0">
            <a:schemeClr val="accent6"/>
          </a:fillRef>
          <a:effectRef idx="2">
            <a:schemeClr val="accent6"/>
          </a:effectRef>
          <a:fontRef idx="minor">
            <a:schemeClr val="tx1"/>
          </a:fontRef>
        </p:style>
      </p:cxnSp>
      <p:pic>
        <p:nvPicPr>
          <p:cNvPr id="25" name="Imagen 24">
            <a:extLst>
              <a:ext uri="{FF2B5EF4-FFF2-40B4-BE49-F238E27FC236}">
                <a16:creationId xmlns:a16="http://schemas.microsoft.com/office/drawing/2014/main" id="{E7C665DA-8AD6-81F0-4C99-D4A9A587C028}"/>
              </a:ext>
            </a:extLst>
          </p:cNvPr>
          <p:cNvPicPr>
            <a:picLocks noChangeAspect="1"/>
          </p:cNvPicPr>
          <p:nvPr/>
        </p:nvPicPr>
        <p:blipFill>
          <a:blip r:embed="rId6"/>
          <a:stretch>
            <a:fillRect/>
          </a:stretch>
        </p:blipFill>
        <p:spPr>
          <a:xfrm>
            <a:off x="11444287" y="1292879"/>
            <a:ext cx="5876925" cy="1857375"/>
          </a:xfrm>
          <a:prstGeom prst="rect">
            <a:avLst/>
          </a:prstGeom>
        </p:spPr>
      </p:pic>
      <p:sp>
        <p:nvSpPr>
          <p:cNvPr id="27" name="CuadroTexto 26">
            <a:extLst>
              <a:ext uri="{FF2B5EF4-FFF2-40B4-BE49-F238E27FC236}">
                <a16:creationId xmlns:a16="http://schemas.microsoft.com/office/drawing/2014/main" id="{F20E99E1-F6A5-4493-C978-3F3E107C7D54}"/>
              </a:ext>
            </a:extLst>
          </p:cNvPr>
          <p:cNvSpPr txBox="1"/>
          <p:nvPr/>
        </p:nvSpPr>
        <p:spPr>
          <a:xfrm>
            <a:off x="11444286" y="3256637"/>
            <a:ext cx="5876921" cy="923330"/>
          </a:xfrm>
          <a:prstGeom prst="rect">
            <a:avLst/>
          </a:prstGeom>
          <a:noFill/>
        </p:spPr>
        <p:txBody>
          <a:bodyPr wrap="square">
            <a:spAutoFit/>
          </a:bodyPr>
          <a:lstStyle/>
          <a:p>
            <a:r>
              <a:rPr lang="es-MX" dirty="0"/>
              <a:t>Si nuestra regla incluye varios selectores el puntaje de estos se sumará, dándole mayor </a:t>
            </a:r>
            <a:r>
              <a:rPr lang="es-MX" dirty="0" err="1"/>
              <a:t>especificidadad</a:t>
            </a:r>
            <a:r>
              <a:rPr lang="es-MX" dirty="0"/>
              <a:t>.</a:t>
            </a:r>
          </a:p>
        </p:txBody>
      </p:sp>
    </p:spTree>
    <p:extLst>
      <p:ext uri="{BB962C8B-B14F-4D97-AF65-F5344CB8AC3E}">
        <p14:creationId xmlns:p14="http://schemas.microsoft.com/office/powerpoint/2010/main" val="401756142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73</a:t>
            </a:fld>
            <a:endParaRPr lang="es-MX"/>
          </a:p>
        </p:txBody>
      </p:sp>
      <p:sp>
        <p:nvSpPr>
          <p:cNvPr id="4" name="CuadroTexto 3">
            <a:extLst>
              <a:ext uri="{FF2B5EF4-FFF2-40B4-BE49-F238E27FC236}">
                <a16:creationId xmlns:a16="http://schemas.microsoft.com/office/drawing/2014/main" id="{1CA4BDA0-C754-6941-8568-4C1760D3D31E}"/>
              </a:ext>
            </a:extLst>
          </p:cNvPr>
          <p:cNvSpPr txBox="1"/>
          <p:nvPr/>
        </p:nvSpPr>
        <p:spPr>
          <a:xfrm>
            <a:off x="1941391" y="1596523"/>
            <a:ext cx="12517110" cy="2862322"/>
          </a:xfrm>
          <a:prstGeom prst="rect">
            <a:avLst/>
          </a:prstGeom>
          <a:noFill/>
        </p:spPr>
        <p:txBody>
          <a:bodyPr wrap="square">
            <a:spAutoFit/>
          </a:bodyPr>
          <a:lstStyle/>
          <a:p>
            <a:r>
              <a:rPr lang="es-MX" dirty="0"/>
              <a:t>En CSS, es posible crear múltiples reglas CSS para definir un mismo concepto. En este caso, la que prevalece ante todas las demás depende de ciertos factores, como es la «altura» a la que está colocada la regla y que da un orden: El CSS en </a:t>
            </a:r>
            <a:r>
              <a:rPr lang="es-MX" dirty="0" err="1"/>
              <a:t>linea</a:t>
            </a:r>
            <a:r>
              <a:rPr lang="es-MX" dirty="0"/>
              <a:t> en un elemento HTML es el que tiene mayor precedencia, por lo que siempre será el que tenga prioridad sobre otras reglas CSS. Recuerda que éstos son los estilos incluidos en una etiqueta HTML a través del atributo </a:t>
            </a:r>
            <a:r>
              <a:rPr lang="es-MX" dirty="0" err="1"/>
              <a:t>style</a:t>
            </a:r>
            <a:r>
              <a:rPr lang="es-MX" dirty="0"/>
              <a:t>. En segundo lugar, el CSS interno definido a través de bloques &lt;</a:t>
            </a:r>
            <a:r>
              <a:rPr lang="es-MX" dirty="0" err="1"/>
              <a:t>style</a:t>
            </a:r>
            <a:r>
              <a:rPr lang="es-MX" dirty="0"/>
              <a:t>&gt; en el propio documento HTML será el siguiente a tener en cuenta en orden de prioridad. Por último, los documentos CSS externos son la tercera opción de prioridad a la hora de tomar en cuenta las reglas CSS. Son aquellos que se relacionan en un documento HTML a través de la etiqueta &lt;link&gt;.</a:t>
            </a:r>
          </a:p>
          <a:p>
            <a:r>
              <a:rPr lang="es-MX" dirty="0"/>
              <a:t>Teniendo esto en cuenta, hay que recordar que las propiedades que prevalecerán serán las que estén en último lugar, siempre respetando la prioridad de la lista anterior. </a:t>
            </a:r>
          </a:p>
        </p:txBody>
      </p:sp>
    </p:spTree>
    <p:extLst>
      <p:ext uri="{BB962C8B-B14F-4D97-AF65-F5344CB8AC3E}">
        <p14:creationId xmlns:p14="http://schemas.microsoft.com/office/powerpoint/2010/main" val="6810572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74</a:t>
            </a:fld>
            <a:endParaRPr lang="es-MX"/>
          </a:p>
        </p:txBody>
      </p:sp>
      <p:sp>
        <p:nvSpPr>
          <p:cNvPr id="4" name="CuadroTexto 3">
            <a:extLst>
              <a:ext uri="{FF2B5EF4-FFF2-40B4-BE49-F238E27FC236}">
                <a16:creationId xmlns:a16="http://schemas.microsoft.com/office/drawing/2014/main" id="{1CDF2811-AF5A-7B17-FC5E-428751B41E50}"/>
              </a:ext>
            </a:extLst>
          </p:cNvPr>
          <p:cNvSpPr txBox="1"/>
          <p:nvPr/>
        </p:nvSpPr>
        <p:spPr>
          <a:xfrm>
            <a:off x="1478290" y="310447"/>
            <a:ext cx="6344909" cy="2862322"/>
          </a:xfrm>
          <a:prstGeom prst="rect">
            <a:avLst/>
          </a:prstGeom>
          <a:noFill/>
        </p:spPr>
        <p:txBody>
          <a:bodyPr wrap="square">
            <a:spAutoFit/>
          </a:bodyPr>
          <a:lstStyle/>
          <a:p>
            <a:r>
              <a:rPr lang="es-MX" dirty="0"/>
              <a:t>Selectores en CSS</a:t>
            </a:r>
          </a:p>
          <a:p>
            <a:r>
              <a:rPr lang="es-MX" dirty="0"/>
              <a:t>Los selectores de CSS se utilizan para seleccionar el contenido que se desea diseñar. Los selectores son parte del conjunto de reglas CSS.</a:t>
            </a:r>
          </a:p>
          <a:p>
            <a:r>
              <a:rPr lang="es-MX" dirty="0"/>
              <a:t>Hay varios tipos diferentes de selectores en CSS.</a:t>
            </a:r>
          </a:p>
          <a:p>
            <a:r>
              <a:rPr lang="es-MX" dirty="0"/>
              <a:t>● Selector de elementos CSS</a:t>
            </a:r>
          </a:p>
          <a:p>
            <a:r>
              <a:rPr lang="es-MX" dirty="0"/>
              <a:t>● Selector de ID de CSS</a:t>
            </a:r>
          </a:p>
          <a:p>
            <a:r>
              <a:rPr lang="es-MX" dirty="0"/>
              <a:t>● Selector de clase CSS</a:t>
            </a:r>
          </a:p>
          <a:p>
            <a:r>
              <a:rPr lang="es-MX" dirty="0"/>
              <a:t>● Selector universal CSS</a:t>
            </a:r>
          </a:p>
          <a:p>
            <a:r>
              <a:rPr lang="es-MX" dirty="0"/>
              <a:t>● Selector de grupo CSS</a:t>
            </a:r>
          </a:p>
        </p:txBody>
      </p:sp>
      <p:sp>
        <p:nvSpPr>
          <p:cNvPr id="19" name="CuadroTexto 18">
            <a:extLst>
              <a:ext uri="{FF2B5EF4-FFF2-40B4-BE49-F238E27FC236}">
                <a16:creationId xmlns:a16="http://schemas.microsoft.com/office/drawing/2014/main" id="{891DFB77-B271-C4AD-9963-928F4C1A9493}"/>
              </a:ext>
            </a:extLst>
          </p:cNvPr>
          <p:cNvSpPr txBox="1"/>
          <p:nvPr/>
        </p:nvSpPr>
        <p:spPr>
          <a:xfrm>
            <a:off x="1504734" y="3267299"/>
            <a:ext cx="6661366" cy="1754326"/>
          </a:xfrm>
          <a:prstGeom prst="rect">
            <a:avLst/>
          </a:prstGeom>
          <a:noFill/>
        </p:spPr>
        <p:txBody>
          <a:bodyPr wrap="square">
            <a:spAutoFit/>
          </a:bodyPr>
          <a:lstStyle/>
          <a:p>
            <a:r>
              <a:rPr lang="es-MX" dirty="0"/>
              <a:t>Selector de elementos CSS. El selector de elementos selecciona el elemento HTML por</a:t>
            </a:r>
          </a:p>
          <a:p>
            <a:r>
              <a:rPr lang="es-MX" dirty="0"/>
              <a:t>su nombre.</a:t>
            </a:r>
          </a:p>
          <a:p>
            <a:r>
              <a:rPr lang="es-MX" dirty="0"/>
              <a:t>Ejemplo. Vamos a decirle al navegador que todas las etiquetas &lt;</a:t>
            </a:r>
            <a:r>
              <a:rPr lang="es-MX" dirty="0" err="1"/>
              <a:t>div</a:t>
            </a:r>
            <a:r>
              <a:rPr lang="es-MX" dirty="0"/>
              <a:t>&gt; que encuentre en</a:t>
            </a:r>
          </a:p>
          <a:p>
            <a:r>
              <a:rPr lang="es-MX" dirty="0"/>
              <a:t>la página, le ponga color de fondo rojo.</a:t>
            </a:r>
          </a:p>
        </p:txBody>
      </p:sp>
      <p:pic>
        <p:nvPicPr>
          <p:cNvPr id="21" name="Imagen 20">
            <a:extLst>
              <a:ext uri="{FF2B5EF4-FFF2-40B4-BE49-F238E27FC236}">
                <a16:creationId xmlns:a16="http://schemas.microsoft.com/office/drawing/2014/main" id="{FFF9EB09-B636-EA17-97EB-CCF074F7852B}"/>
              </a:ext>
            </a:extLst>
          </p:cNvPr>
          <p:cNvPicPr>
            <a:picLocks noChangeAspect="1"/>
          </p:cNvPicPr>
          <p:nvPr/>
        </p:nvPicPr>
        <p:blipFill>
          <a:blip r:embed="rId5"/>
          <a:stretch>
            <a:fillRect/>
          </a:stretch>
        </p:blipFill>
        <p:spPr>
          <a:xfrm>
            <a:off x="1536359" y="5080180"/>
            <a:ext cx="5838825" cy="971550"/>
          </a:xfrm>
          <a:prstGeom prst="rect">
            <a:avLst/>
          </a:prstGeom>
        </p:spPr>
      </p:pic>
      <p:cxnSp>
        <p:nvCxnSpPr>
          <p:cNvPr id="22" name="Conector recto 21">
            <a:extLst>
              <a:ext uri="{FF2B5EF4-FFF2-40B4-BE49-F238E27FC236}">
                <a16:creationId xmlns:a16="http://schemas.microsoft.com/office/drawing/2014/main" id="{E0E8EE68-8D4E-B680-FE0F-570C92D753A8}"/>
              </a:ext>
            </a:extLst>
          </p:cNvPr>
          <p:cNvCxnSpPr/>
          <p:nvPr/>
        </p:nvCxnSpPr>
        <p:spPr>
          <a:xfrm>
            <a:off x="8006090" y="425630"/>
            <a:ext cx="0" cy="5626100"/>
          </a:xfrm>
          <a:prstGeom prst="line">
            <a:avLst/>
          </a:prstGeom>
        </p:spPr>
        <p:style>
          <a:lnRef idx="3">
            <a:schemeClr val="accent6"/>
          </a:lnRef>
          <a:fillRef idx="0">
            <a:schemeClr val="accent6"/>
          </a:fillRef>
          <a:effectRef idx="2">
            <a:schemeClr val="accent6"/>
          </a:effectRef>
          <a:fontRef idx="minor">
            <a:schemeClr val="tx1"/>
          </a:fontRef>
        </p:style>
      </p:cxnSp>
      <p:pic>
        <p:nvPicPr>
          <p:cNvPr id="26" name="Imagen 25">
            <a:extLst>
              <a:ext uri="{FF2B5EF4-FFF2-40B4-BE49-F238E27FC236}">
                <a16:creationId xmlns:a16="http://schemas.microsoft.com/office/drawing/2014/main" id="{32E20C17-AA2F-5240-0173-64EF332B5923}"/>
              </a:ext>
            </a:extLst>
          </p:cNvPr>
          <p:cNvPicPr>
            <a:picLocks noChangeAspect="1"/>
          </p:cNvPicPr>
          <p:nvPr/>
        </p:nvPicPr>
        <p:blipFill>
          <a:blip r:embed="rId6"/>
          <a:stretch>
            <a:fillRect/>
          </a:stretch>
        </p:blipFill>
        <p:spPr>
          <a:xfrm>
            <a:off x="8542756" y="1542615"/>
            <a:ext cx="8496300" cy="4171950"/>
          </a:xfrm>
          <a:prstGeom prst="rect">
            <a:avLst/>
          </a:prstGeom>
        </p:spPr>
      </p:pic>
      <p:sp>
        <p:nvSpPr>
          <p:cNvPr id="28" name="CuadroTexto 27">
            <a:extLst>
              <a:ext uri="{FF2B5EF4-FFF2-40B4-BE49-F238E27FC236}">
                <a16:creationId xmlns:a16="http://schemas.microsoft.com/office/drawing/2014/main" id="{D12AC797-C537-B8D7-9EF2-AE09A95E520C}"/>
              </a:ext>
            </a:extLst>
          </p:cNvPr>
          <p:cNvSpPr txBox="1"/>
          <p:nvPr/>
        </p:nvSpPr>
        <p:spPr>
          <a:xfrm>
            <a:off x="8472539" y="1042306"/>
            <a:ext cx="9004300" cy="369332"/>
          </a:xfrm>
          <a:prstGeom prst="rect">
            <a:avLst/>
          </a:prstGeom>
          <a:noFill/>
        </p:spPr>
        <p:txBody>
          <a:bodyPr wrap="square">
            <a:spAutoFit/>
          </a:bodyPr>
          <a:lstStyle/>
          <a:p>
            <a:r>
              <a:rPr lang="es-MX" dirty="0"/>
              <a:t>Ejemplo</a:t>
            </a:r>
          </a:p>
        </p:txBody>
      </p:sp>
    </p:spTree>
    <p:extLst>
      <p:ext uri="{BB962C8B-B14F-4D97-AF65-F5344CB8AC3E}">
        <p14:creationId xmlns:p14="http://schemas.microsoft.com/office/powerpoint/2010/main" val="32471070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75</a:t>
            </a:fld>
            <a:endParaRPr lang="es-MX"/>
          </a:p>
        </p:txBody>
      </p:sp>
      <p:sp>
        <p:nvSpPr>
          <p:cNvPr id="4" name="CuadroTexto 3">
            <a:extLst>
              <a:ext uri="{FF2B5EF4-FFF2-40B4-BE49-F238E27FC236}">
                <a16:creationId xmlns:a16="http://schemas.microsoft.com/office/drawing/2014/main" id="{62F5F146-B289-0410-FAD0-6E8ACFB2B127}"/>
              </a:ext>
            </a:extLst>
          </p:cNvPr>
          <p:cNvSpPr txBox="1"/>
          <p:nvPr/>
        </p:nvSpPr>
        <p:spPr>
          <a:xfrm>
            <a:off x="1478290" y="373459"/>
            <a:ext cx="11336010" cy="1477328"/>
          </a:xfrm>
          <a:prstGeom prst="rect">
            <a:avLst/>
          </a:prstGeom>
          <a:noFill/>
        </p:spPr>
        <p:txBody>
          <a:bodyPr wrap="square">
            <a:spAutoFit/>
          </a:bodyPr>
          <a:lstStyle/>
          <a:p>
            <a:r>
              <a:rPr lang="es-MX" dirty="0"/>
              <a:t>Selector de ID de CSS. El selector id selecciona el atributo id de un elemento HTML para</a:t>
            </a:r>
          </a:p>
          <a:p>
            <a:r>
              <a:rPr lang="es-MX" dirty="0"/>
              <a:t>seleccionar un elemento específico. Un id siempre es único dentro de la página, por lo</a:t>
            </a:r>
          </a:p>
          <a:p>
            <a:r>
              <a:rPr lang="es-MX" dirty="0"/>
              <a:t>que se elige para seleccionar un único elemento.</a:t>
            </a:r>
          </a:p>
          <a:p>
            <a:r>
              <a:rPr lang="es-MX" dirty="0"/>
              <a:t>Se escribe con el carácter hash (#), seguido del id del elemento.</a:t>
            </a:r>
          </a:p>
          <a:p>
            <a:r>
              <a:rPr lang="es-MX" dirty="0"/>
              <a:t>Ejemplo.</a:t>
            </a:r>
          </a:p>
        </p:txBody>
      </p:sp>
      <p:pic>
        <p:nvPicPr>
          <p:cNvPr id="19" name="Imagen 18">
            <a:extLst>
              <a:ext uri="{FF2B5EF4-FFF2-40B4-BE49-F238E27FC236}">
                <a16:creationId xmlns:a16="http://schemas.microsoft.com/office/drawing/2014/main" id="{EDECB9CA-9550-7246-DC98-EDF7C5E904A5}"/>
              </a:ext>
            </a:extLst>
          </p:cNvPr>
          <p:cNvPicPr>
            <a:picLocks noChangeAspect="1"/>
          </p:cNvPicPr>
          <p:nvPr/>
        </p:nvPicPr>
        <p:blipFill>
          <a:blip r:embed="rId5"/>
          <a:stretch>
            <a:fillRect/>
          </a:stretch>
        </p:blipFill>
        <p:spPr>
          <a:xfrm>
            <a:off x="1603426" y="1839107"/>
            <a:ext cx="5848350" cy="2095500"/>
          </a:xfrm>
          <a:prstGeom prst="rect">
            <a:avLst/>
          </a:prstGeom>
        </p:spPr>
      </p:pic>
      <p:sp>
        <p:nvSpPr>
          <p:cNvPr id="21" name="CuadroTexto 20">
            <a:extLst>
              <a:ext uri="{FF2B5EF4-FFF2-40B4-BE49-F238E27FC236}">
                <a16:creationId xmlns:a16="http://schemas.microsoft.com/office/drawing/2014/main" id="{1A17BBD5-3A53-83C7-7D92-46377DA1087A}"/>
              </a:ext>
            </a:extLst>
          </p:cNvPr>
          <p:cNvSpPr txBox="1"/>
          <p:nvPr/>
        </p:nvSpPr>
        <p:spPr>
          <a:xfrm>
            <a:off x="1478290" y="3958278"/>
            <a:ext cx="11056610" cy="1200329"/>
          </a:xfrm>
          <a:prstGeom prst="rect">
            <a:avLst/>
          </a:prstGeom>
          <a:noFill/>
        </p:spPr>
        <p:txBody>
          <a:bodyPr wrap="square">
            <a:spAutoFit/>
          </a:bodyPr>
          <a:lstStyle/>
          <a:p>
            <a:r>
              <a:rPr lang="es-MX" dirty="0"/>
              <a:t>En la práctica, los id no suelen utilizarse para dar estilo, ya que en la mayoría de los</a:t>
            </a:r>
          </a:p>
          <a:p>
            <a:r>
              <a:rPr lang="es-MX" dirty="0"/>
              <a:t>casos utilizar una clase es perfectamente válido y mucho más mantenible a la larga. La</a:t>
            </a:r>
          </a:p>
          <a:p>
            <a:r>
              <a:rPr lang="es-MX" dirty="0"/>
              <a:t>situación más recomendable para usar id es cuando queremos designar una zona del</a:t>
            </a:r>
          </a:p>
          <a:p>
            <a:r>
              <a:rPr lang="es-MX" dirty="0"/>
              <a:t>documento como una zona única que sabemos que no se va a repetir.</a:t>
            </a:r>
          </a:p>
        </p:txBody>
      </p:sp>
    </p:spTree>
    <p:extLst>
      <p:ext uri="{BB962C8B-B14F-4D97-AF65-F5344CB8AC3E}">
        <p14:creationId xmlns:p14="http://schemas.microsoft.com/office/powerpoint/2010/main" val="401755905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76</a:t>
            </a:fld>
            <a:endParaRPr lang="es-MX"/>
          </a:p>
        </p:txBody>
      </p:sp>
      <p:sp>
        <p:nvSpPr>
          <p:cNvPr id="4" name="CuadroTexto 3">
            <a:extLst>
              <a:ext uri="{FF2B5EF4-FFF2-40B4-BE49-F238E27FC236}">
                <a16:creationId xmlns:a16="http://schemas.microsoft.com/office/drawing/2014/main" id="{60562A7D-E14A-B3F0-632B-733D1A37B098}"/>
              </a:ext>
            </a:extLst>
          </p:cNvPr>
          <p:cNvSpPr txBox="1"/>
          <p:nvPr/>
        </p:nvSpPr>
        <p:spPr>
          <a:xfrm>
            <a:off x="1200150" y="519049"/>
            <a:ext cx="7531533" cy="2308324"/>
          </a:xfrm>
          <a:prstGeom prst="rect">
            <a:avLst/>
          </a:prstGeom>
          <a:noFill/>
        </p:spPr>
        <p:txBody>
          <a:bodyPr wrap="square">
            <a:spAutoFit/>
          </a:bodyPr>
          <a:lstStyle/>
          <a:p>
            <a:r>
              <a:rPr lang="es-MX" dirty="0"/>
              <a:t>Selector de clase CSS. El selector </a:t>
            </a:r>
            <a:r>
              <a:rPr lang="es-MX" dirty="0" err="1"/>
              <a:t>class</a:t>
            </a:r>
            <a:r>
              <a:rPr lang="es-MX" dirty="0"/>
              <a:t> selecciona elementos HTML con un atributo de </a:t>
            </a:r>
            <a:r>
              <a:rPr lang="es-MX" dirty="0" err="1"/>
              <a:t>class</a:t>
            </a:r>
            <a:r>
              <a:rPr lang="es-MX" dirty="0"/>
              <a:t> específico. Se utiliza con un carácter de punto . (símbolo de punto) seguido del nombre de la clase. La diferencia principal respecto a los </a:t>
            </a:r>
            <a:r>
              <a:rPr lang="es-MX" dirty="0" err="1"/>
              <a:t>IDs</a:t>
            </a:r>
            <a:r>
              <a:rPr lang="es-MX" dirty="0"/>
              <a:t> es que las clases no se requiere que sean únicas, sino que pueden repetirse a lo largo del documento HTML. Nota que el nombre de una clase no debe comenzar con un número.</a:t>
            </a:r>
          </a:p>
          <a:p>
            <a:r>
              <a:rPr lang="es-MX" dirty="0"/>
              <a:t>Ejemplo.</a:t>
            </a:r>
          </a:p>
        </p:txBody>
      </p:sp>
      <p:pic>
        <p:nvPicPr>
          <p:cNvPr id="19" name="Imagen 18">
            <a:extLst>
              <a:ext uri="{FF2B5EF4-FFF2-40B4-BE49-F238E27FC236}">
                <a16:creationId xmlns:a16="http://schemas.microsoft.com/office/drawing/2014/main" id="{0305FB49-79BF-E9D5-6289-2B9F59DC9AF3}"/>
              </a:ext>
            </a:extLst>
          </p:cNvPr>
          <p:cNvPicPr>
            <a:picLocks noChangeAspect="1"/>
          </p:cNvPicPr>
          <p:nvPr/>
        </p:nvPicPr>
        <p:blipFill>
          <a:blip r:embed="rId5"/>
          <a:stretch>
            <a:fillRect/>
          </a:stretch>
        </p:blipFill>
        <p:spPr>
          <a:xfrm>
            <a:off x="1265453" y="3059178"/>
            <a:ext cx="7400925" cy="2076450"/>
          </a:xfrm>
          <a:prstGeom prst="rect">
            <a:avLst/>
          </a:prstGeom>
        </p:spPr>
      </p:pic>
      <p:cxnSp>
        <p:nvCxnSpPr>
          <p:cNvPr id="20" name="Conector recto 19">
            <a:extLst>
              <a:ext uri="{FF2B5EF4-FFF2-40B4-BE49-F238E27FC236}">
                <a16:creationId xmlns:a16="http://schemas.microsoft.com/office/drawing/2014/main" id="{13983AAD-2B3C-4F82-09B4-5BF23A10BC4E}"/>
              </a:ext>
            </a:extLst>
          </p:cNvPr>
          <p:cNvCxnSpPr/>
          <p:nvPr/>
        </p:nvCxnSpPr>
        <p:spPr>
          <a:xfrm>
            <a:off x="9018121" y="310447"/>
            <a:ext cx="0" cy="5626100"/>
          </a:xfrm>
          <a:prstGeom prst="line">
            <a:avLst/>
          </a:prstGeom>
        </p:spPr>
        <p:style>
          <a:lnRef idx="3">
            <a:schemeClr val="accent6"/>
          </a:lnRef>
          <a:fillRef idx="0">
            <a:schemeClr val="accent6"/>
          </a:fillRef>
          <a:effectRef idx="2">
            <a:schemeClr val="accent6"/>
          </a:effectRef>
          <a:fontRef idx="minor">
            <a:schemeClr val="tx1"/>
          </a:fontRef>
        </p:style>
      </p:cxnSp>
      <p:pic>
        <p:nvPicPr>
          <p:cNvPr id="22" name="Imagen 21">
            <a:extLst>
              <a:ext uri="{FF2B5EF4-FFF2-40B4-BE49-F238E27FC236}">
                <a16:creationId xmlns:a16="http://schemas.microsoft.com/office/drawing/2014/main" id="{D107BD39-3F98-8B81-DA59-1CE6F581811F}"/>
              </a:ext>
            </a:extLst>
          </p:cNvPr>
          <p:cNvPicPr>
            <a:picLocks noChangeAspect="1"/>
          </p:cNvPicPr>
          <p:nvPr/>
        </p:nvPicPr>
        <p:blipFill>
          <a:blip r:embed="rId6"/>
          <a:stretch>
            <a:fillRect/>
          </a:stretch>
        </p:blipFill>
        <p:spPr>
          <a:xfrm>
            <a:off x="9083426" y="1182750"/>
            <a:ext cx="8655200" cy="3501267"/>
          </a:xfrm>
          <a:prstGeom prst="rect">
            <a:avLst/>
          </a:prstGeom>
        </p:spPr>
      </p:pic>
      <p:sp>
        <p:nvSpPr>
          <p:cNvPr id="24" name="CuadroTexto 23">
            <a:extLst>
              <a:ext uri="{FF2B5EF4-FFF2-40B4-BE49-F238E27FC236}">
                <a16:creationId xmlns:a16="http://schemas.microsoft.com/office/drawing/2014/main" id="{97D0E3CC-0AC7-CB18-B46B-2B1C1F8570DA}"/>
              </a:ext>
            </a:extLst>
          </p:cNvPr>
          <p:cNvSpPr txBox="1"/>
          <p:nvPr/>
        </p:nvSpPr>
        <p:spPr>
          <a:xfrm>
            <a:off x="9083426" y="262251"/>
            <a:ext cx="9004300" cy="369332"/>
          </a:xfrm>
          <a:prstGeom prst="rect">
            <a:avLst/>
          </a:prstGeom>
          <a:noFill/>
        </p:spPr>
        <p:txBody>
          <a:bodyPr wrap="square">
            <a:spAutoFit/>
          </a:bodyPr>
          <a:lstStyle/>
          <a:p>
            <a:r>
              <a:rPr lang="es-MX" dirty="0"/>
              <a:t>Ejemplo.</a:t>
            </a:r>
          </a:p>
        </p:txBody>
      </p:sp>
    </p:spTree>
    <p:extLst>
      <p:ext uri="{BB962C8B-B14F-4D97-AF65-F5344CB8AC3E}">
        <p14:creationId xmlns:p14="http://schemas.microsoft.com/office/powerpoint/2010/main" val="10245925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77</a:t>
            </a:fld>
            <a:endParaRPr lang="es-MX"/>
          </a:p>
        </p:txBody>
      </p:sp>
      <p:sp>
        <p:nvSpPr>
          <p:cNvPr id="4" name="CuadroTexto 3">
            <a:extLst>
              <a:ext uri="{FF2B5EF4-FFF2-40B4-BE49-F238E27FC236}">
                <a16:creationId xmlns:a16="http://schemas.microsoft.com/office/drawing/2014/main" id="{681DA7F9-3C0E-6E08-5643-D2B0867CB595}"/>
              </a:ext>
            </a:extLst>
          </p:cNvPr>
          <p:cNvSpPr txBox="1"/>
          <p:nvPr/>
        </p:nvSpPr>
        <p:spPr>
          <a:xfrm>
            <a:off x="1331519" y="129419"/>
            <a:ext cx="6123381" cy="1477328"/>
          </a:xfrm>
          <a:prstGeom prst="rect">
            <a:avLst/>
          </a:prstGeom>
          <a:noFill/>
        </p:spPr>
        <p:txBody>
          <a:bodyPr wrap="square">
            <a:spAutoFit/>
          </a:bodyPr>
          <a:lstStyle/>
          <a:p>
            <a:r>
              <a:rPr lang="es-MX" dirty="0"/>
              <a:t>Selecciones mixtas. Anteriormente en otro capítulo, vimos que es posible utilizar varias clases en un mismo elemento HTML, simplemente separando por espacios dentro del atributo </a:t>
            </a:r>
            <a:r>
              <a:rPr lang="es-MX" dirty="0" err="1"/>
              <a:t>class</a:t>
            </a:r>
            <a:r>
              <a:rPr lang="es-MX" dirty="0"/>
              <a:t>.</a:t>
            </a:r>
          </a:p>
          <a:p>
            <a:r>
              <a:rPr lang="es-MX" dirty="0"/>
              <a:t>Ejemplo.</a:t>
            </a:r>
          </a:p>
        </p:txBody>
      </p:sp>
      <p:pic>
        <p:nvPicPr>
          <p:cNvPr id="19" name="Imagen 18">
            <a:extLst>
              <a:ext uri="{FF2B5EF4-FFF2-40B4-BE49-F238E27FC236}">
                <a16:creationId xmlns:a16="http://schemas.microsoft.com/office/drawing/2014/main" id="{067A2F73-22C3-CA1A-1F62-2F32566E49AF}"/>
              </a:ext>
            </a:extLst>
          </p:cNvPr>
          <p:cNvPicPr>
            <a:picLocks noChangeAspect="1"/>
          </p:cNvPicPr>
          <p:nvPr/>
        </p:nvPicPr>
        <p:blipFill>
          <a:blip r:embed="rId5"/>
          <a:stretch>
            <a:fillRect/>
          </a:stretch>
        </p:blipFill>
        <p:spPr>
          <a:xfrm>
            <a:off x="1445419" y="1640802"/>
            <a:ext cx="4619625" cy="485775"/>
          </a:xfrm>
          <a:prstGeom prst="rect">
            <a:avLst/>
          </a:prstGeom>
        </p:spPr>
      </p:pic>
      <p:sp>
        <p:nvSpPr>
          <p:cNvPr id="21" name="CuadroTexto 20">
            <a:extLst>
              <a:ext uri="{FF2B5EF4-FFF2-40B4-BE49-F238E27FC236}">
                <a16:creationId xmlns:a16="http://schemas.microsoft.com/office/drawing/2014/main" id="{A1DE5DEA-02C1-9DC1-0DB9-6DD3F8FF28B2}"/>
              </a:ext>
            </a:extLst>
          </p:cNvPr>
          <p:cNvSpPr txBox="1"/>
          <p:nvPr/>
        </p:nvSpPr>
        <p:spPr>
          <a:xfrm>
            <a:off x="1352550" y="2221107"/>
            <a:ext cx="8362950" cy="2308324"/>
          </a:xfrm>
          <a:prstGeom prst="rect">
            <a:avLst/>
          </a:prstGeom>
          <a:noFill/>
        </p:spPr>
        <p:txBody>
          <a:bodyPr wrap="square">
            <a:spAutoFit/>
          </a:bodyPr>
          <a:lstStyle/>
          <a:p>
            <a:r>
              <a:rPr lang="es-MX" dirty="0"/>
              <a:t>De esta forma, a dicho elemento se le aplicarán los estilos de cada una de las clases indicadas, las cuales suelen tener un grupo de características relacionadas con su nombre, lo cuál puede ser muy interesante y práctico en algunos casos, dándonos mucha soltura a la hora de crear clases y reutilizarlas. Mencionar que también tenemos la posibilidad de ser más específicos y aplicar estilo sólo a los elementos HTML que contengan todas las clases indicadas, colocando cada clase de forma consecutiva en el CSS, de la siguiente forma:</a:t>
            </a:r>
          </a:p>
        </p:txBody>
      </p:sp>
      <p:pic>
        <p:nvPicPr>
          <p:cNvPr id="23" name="Imagen 22">
            <a:extLst>
              <a:ext uri="{FF2B5EF4-FFF2-40B4-BE49-F238E27FC236}">
                <a16:creationId xmlns:a16="http://schemas.microsoft.com/office/drawing/2014/main" id="{CEDF2404-9E28-01BE-6180-1CDF794DFF62}"/>
              </a:ext>
            </a:extLst>
          </p:cNvPr>
          <p:cNvPicPr>
            <a:picLocks noChangeAspect="1"/>
          </p:cNvPicPr>
          <p:nvPr/>
        </p:nvPicPr>
        <p:blipFill>
          <a:blip r:embed="rId6"/>
          <a:stretch>
            <a:fillRect/>
          </a:stretch>
        </p:blipFill>
        <p:spPr>
          <a:xfrm>
            <a:off x="1445419" y="4513800"/>
            <a:ext cx="4610100" cy="771525"/>
          </a:xfrm>
          <a:prstGeom prst="rect">
            <a:avLst/>
          </a:prstGeom>
        </p:spPr>
      </p:pic>
      <p:sp>
        <p:nvSpPr>
          <p:cNvPr id="25" name="CuadroTexto 24">
            <a:extLst>
              <a:ext uri="{FF2B5EF4-FFF2-40B4-BE49-F238E27FC236}">
                <a16:creationId xmlns:a16="http://schemas.microsoft.com/office/drawing/2014/main" id="{5E58F3A6-4877-EADE-ED87-C8AA913709A9}"/>
              </a:ext>
            </a:extLst>
          </p:cNvPr>
          <p:cNvSpPr txBox="1"/>
          <p:nvPr/>
        </p:nvSpPr>
        <p:spPr>
          <a:xfrm>
            <a:off x="1331519" y="5334086"/>
            <a:ext cx="7990281" cy="923330"/>
          </a:xfrm>
          <a:prstGeom prst="rect">
            <a:avLst/>
          </a:prstGeom>
          <a:noFill/>
        </p:spPr>
        <p:txBody>
          <a:bodyPr wrap="square">
            <a:spAutoFit/>
          </a:bodyPr>
          <a:lstStyle/>
          <a:p>
            <a:r>
              <a:rPr lang="es-MX" dirty="0"/>
              <a:t>En este ejemplo, sólo se aplicarán los estilos cuando el elemento HTML &lt;</a:t>
            </a:r>
            <a:r>
              <a:rPr lang="es-MX" dirty="0" err="1"/>
              <a:t>button</a:t>
            </a:r>
            <a:r>
              <a:rPr lang="es-MX" dirty="0"/>
              <a:t>&gt; tenga una clase </a:t>
            </a:r>
            <a:r>
              <a:rPr lang="es-MX" dirty="0" err="1"/>
              <a:t>classic</a:t>
            </a:r>
            <a:r>
              <a:rPr lang="es-MX" dirty="0"/>
              <a:t>, una clase </a:t>
            </a:r>
            <a:r>
              <a:rPr lang="es-MX" dirty="0" err="1"/>
              <a:t>primary</a:t>
            </a:r>
            <a:r>
              <a:rPr lang="es-MX" dirty="0"/>
              <a:t> y una clase </a:t>
            </a:r>
            <a:r>
              <a:rPr lang="es-MX" dirty="0" err="1"/>
              <a:t>large</a:t>
            </a:r>
            <a:r>
              <a:rPr lang="es-MX" dirty="0"/>
              <a:t>. Si falta alguna de ellas, no se aplicará el estilo.</a:t>
            </a:r>
          </a:p>
        </p:txBody>
      </p:sp>
      <p:cxnSp>
        <p:nvCxnSpPr>
          <p:cNvPr id="26" name="Conector recto 25">
            <a:extLst>
              <a:ext uri="{FF2B5EF4-FFF2-40B4-BE49-F238E27FC236}">
                <a16:creationId xmlns:a16="http://schemas.microsoft.com/office/drawing/2014/main" id="{DFB2E82F-4AB9-E016-A574-A220109AF840}"/>
              </a:ext>
            </a:extLst>
          </p:cNvPr>
          <p:cNvCxnSpPr/>
          <p:nvPr/>
        </p:nvCxnSpPr>
        <p:spPr>
          <a:xfrm>
            <a:off x="9742021" y="310447"/>
            <a:ext cx="0" cy="5626100"/>
          </a:xfrm>
          <a:prstGeom prst="line">
            <a:avLst/>
          </a:prstGeom>
        </p:spPr>
        <p:style>
          <a:lnRef idx="3">
            <a:schemeClr val="accent6"/>
          </a:lnRef>
          <a:fillRef idx="0">
            <a:schemeClr val="accent6"/>
          </a:fillRef>
          <a:effectRef idx="2">
            <a:schemeClr val="accent6"/>
          </a:effectRef>
          <a:fontRef idx="minor">
            <a:schemeClr val="tx1"/>
          </a:fontRef>
        </p:style>
      </p:cxnSp>
      <p:sp>
        <p:nvSpPr>
          <p:cNvPr id="28" name="CuadroTexto 27">
            <a:extLst>
              <a:ext uri="{FF2B5EF4-FFF2-40B4-BE49-F238E27FC236}">
                <a16:creationId xmlns:a16="http://schemas.microsoft.com/office/drawing/2014/main" id="{FBBB9700-0E32-D51C-6B26-E0628414D4B8}"/>
              </a:ext>
            </a:extLst>
          </p:cNvPr>
          <p:cNvSpPr txBox="1"/>
          <p:nvPr/>
        </p:nvSpPr>
        <p:spPr>
          <a:xfrm>
            <a:off x="12707666" y="1195586"/>
            <a:ext cx="4807572" cy="2585323"/>
          </a:xfrm>
          <a:prstGeom prst="rect">
            <a:avLst/>
          </a:prstGeom>
          <a:noFill/>
        </p:spPr>
        <p:txBody>
          <a:bodyPr wrap="square">
            <a:spAutoFit/>
          </a:bodyPr>
          <a:lstStyle/>
          <a:p>
            <a:r>
              <a:rPr lang="es-MX" dirty="0"/>
              <a:t>Selector de grupo CSS. El selector de agrupación se utiliza para seleccionar todos los elementos con las mismas definiciones de estilo. El selector de agrupación se utiliza para reducir el código. Las comas se utilizan para separar cada selector en la agrupación. Veamos el código CSS sin selector de grupo.</a:t>
            </a:r>
          </a:p>
        </p:txBody>
      </p:sp>
      <p:pic>
        <p:nvPicPr>
          <p:cNvPr id="30" name="Imagen 29">
            <a:extLst>
              <a:ext uri="{FF2B5EF4-FFF2-40B4-BE49-F238E27FC236}">
                <a16:creationId xmlns:a16="http://schemas.microsoft.com/office/drawing/2014/main" id="{1598006E-67C6-77A0-AC15-4976D8452D63}"/>
              </a:ext>
            </a:extLst>
          </p:cNvPr>
          <p:cNvPicPr>
            <a:picLocks noChangeAspect="1"/>
          </p:cNvPicPr>
          <p:nvPr/>
        </p:nvPicPr>
        <p:blipFill>
          <a:blip r:embed="rId7"/>
          <a:stretch>
            <a:fillRect/>
          </a:stretch>
        </p:blipFill>
        <p:spPr>
          <a:xfrm>
            <a:off x="9979775" y="1271730"/>
            <a:ext cx="2533650" cy="2390775"/>
          </a:xfrm>
          <a:prstGeom prst="rect">
            <a:avLst/>
          </a:prstGeom>
        </p:spPr>
      </p:pic>
      <p:sp>
        <p:nvSpPr>
          <p:cNvPr id="32" name="CuadroTexto 31">
            <a:extLst>
              <a:ext uri="{FF2B5EF4-FFF2-40B4-BE49-F238E27FC236}">
                <a16:creationId xmlns:a16="http://schemas.microsoft.com/office/drawing/2014/main" id="{E722D0A7-04D9-C2FC-4001-32D286A285E8}"/>
              </a:ext>
            </a:extLst>
          </p:cNvPr>
          <p:cNvSpPr txBox="1"/>
          <p:nvPr/>
        </p:nvSpPr>
        <p:spPr>
          <a:xfrm>
            <a:off x="12963120" y="3907723"/>
            <a:ext cx="4945334" cy="1200329"/>
          </a:xfrm>
          <a:prstGeom prst="rect">
            <a:avLst/>
          </a:prstGeom>
          <a:noFill/>
        </p:spPr>
        <p:txBody>
          <a:bodyPr wrap="square">
            <a:spAutoFit/>
          </a:bodyPr>
          <a:lstStyle/>
          <a:p>
            <a:r>
              <a:rPr lang="es-MX" dirty="0"/>
              <a:t>Como puedes ver, debes definir las propiedades CSS para todos los elementos. Si agrupamos quedaría de la siguiente manera:</a:t>
            </a:r>
          </a:p>
        </p:txBody>
      </p:sp>
      <p:pic>
        <p:nvPicPr>
          <p:cNvPr id="34" name="Imagen 33">
            <a:extLst>
              <a:ext uri="{FF2B5EF4-FFF2-40B4-BE49-F238E27FC236}">
                <a16:creationId xmlns:a16="http://schemas.microsoft.com/office/drawing/2014/main" id="{2B9B69E6-0463-02AB-1605-CAEBA0D90599}"/>
              </a:ext>
            </a:extLst>
          </p:cNvPr>
          <p:cNvPicPr>
            <a:picLocks noChangeAspect="1"/>
          </p:cNvPicPr>
          <p:nvPr/>
        </p:nvPicPr>
        <p:blipFill>
          <a:blip r:embed="rId8"/>
          <a:stretch>
            <a:fillRect/>
          </a:stretch>
        </p:blipFill>
        <p:spPr>
          <a:xfrm>
            <a:off x="9979775" y="4003374"/>
            <a:ext cx="2886075" cy="2038350"/>
          </a:xfrm>
          <a:prstGeom prst="rect">
            <a:avLst/>
          </a:prstGeom>
        </p:spPr>
      </p:pic>
    </p:spTree>
    <p:extLst>
      <p:ext uri="{BB962C8B-B14F-4D97-AF65-F5344CB8AC3E}">
        <p14:creationId xmlns:p14="http://schemas.microsoft.com/office/powerpoint/2010/main" val="309478672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78</a:t>
            </a:fld>
            <a:endParaRPr lang="es-MX"/>
          </a:p>
        </p:txBody>
      </p:sp>
      <p:sp>
        <p:nvSpPr>
          <p:cNvPr id="4" name="CuadroTexto 3">
            <a:extLst>
              <a:ext uri="{FF2B5EF4-FFF2-40B4-BE49-F238E27FC236}">
                <a16:creationId xmlns:a16="http://schemas.microsoft.com/office/drawing/2014/main" id="{026A11D4-E7B4-651B-C708-84706F5E95B9}"/>
              </a:ext>
            </a:extLst>
          </p:cNvPr>
          <p:cNvSpPr txBox="1"/>
          <p:nvPr/>
        </p:nvSpPr>
        <p:spPr>
          <a:xfrm>
            <a:off x="1594857" y="269294"/>
            <a:ext cx="9004300" cy="646331"/>
          </a:xfrm>
          <a:prstGeom prst="rect">
            <a:avLst/>
          </a:prstGeom>
          <a:noFill/>
        </p:spPr>
        <p:txBody>
          <a:bodyPr wrap="square">
            <a:spAutoFit/>
          </a:bodyPr>
          <a:lstStyle/>
          <a:p>
            <a:r>
              <a:rPr lang="es-MX" dirty="0"/>
              <a:t>Selector universal CSS. El selector universal (*) se utiliza como carácter comodín. Selecciona todos los elementos de las páginas.</a:t>
            </a:r>
          </a:p>
        </p:txBody>
      </p:sp>
      <p:pic>
        <p:nvPicPr>
          <p:cNvPr id="19" name="Imagen 18">
            <a:extLst>
              <a:ext uri="{FF2B5EF4-FFF2-40B4-BE49-F238E27FC236}">
                <a16:creationId xmlns:a16="http://schemas.microsoft.com/office/drawing/2014/main" id="{5C569288-EEEA-0205-5A66-B232C239E9BE}"/>
              </a:ext>
            </a:extLst>
          </p:cNvPr>
          <p:cNvPicPr>
            <a:picLocks noChangeAspect="1"/>
          </p:cNvPicPr>
          <p:nvPr/>
        </p:nvPicPr>
        <p:blipFill>
          <a:blip r:embed="rId5"/>
          <a:stretch>
            <a:fillRect/>
          </a:stretch>
        </p:blipFill>
        <p:spPr>
          <a:xfrm>
            <a:off x="1730635" y="977611"/>
            <a:ext cx="6381750" cy="1143000"/>
          </a:xfrm>
          <a:prstGeom prst="rect">
            <a:avLst/>
          </a:prstGeom>
        </p:spPr>
      </p:pic>
      <p:pic>
        <p:nvPicPr>
          <p:cNvPr id="21" name="Imagen 20">
            <a:extLst>
              <a:ext uri="{FF2B5EF4-FFF2-40B4-BE49-F238E27FC236}">
                <a16:creationId xmlns:a16="http://schemas.microsoft.com/office/drawing/2014/main" id="{397C0188-F29A-6BD0-69C5-6FF583221E1B}"/>
              </a:ext>
            </a:extLst>
          </p:cNvPr>
          <p:cNvPicPr>
            <a:picLocks noChangeAspect="1"/>
          </p:cNvPicPr>
          <p:nvPr/>
        </p:nvPicPr>
        <p:blipFill>
          <a:blip r:embed="rId6"/>
          <a:stretch>
            <a:fillRect/>
          </a:stretch>
        </p:blipFill>
        <p:spPr>
          <a:xfrm>
            <a:off x="1725292" y="2306927"/>
            <a:ext cx="8162925" cy="3914775"/>
          </a:xfrm>
          <a:prstGeom prst="rect">
            <a:avLst/>
          </a:prstGeom>
        </p:spPr>
      </p:pic>
      <p:sp>
        <p:nvSpPr>
          <p:cNvPr id="23" name="CuadroTexto 22">
            <a:extLst>
              <a:ext uri="{FF2B5EF4-FFF2-40B4-BE49-F238E27FC236}">
                <a16:creationId xmlns:a16="http://schemas.microsoft.com/office/drawing/2014/main" id="{55A00CDD-45FC-B984-2801-119A70E9A0B8}"/>
              </a:ext>
            </a:extLst>
          </p:cNvPr>
          <p:cNvSpPr txBox="1"/>
          <p:nvPr/>
        </p:nvSpPr>
        <p:spPr>
          <a:xfrm>
            <a:off x="10613481" y="1014333"/>
            <a:ext cx="6680527" cy="2862322"/>
          </a:xfrm>
          <a:prstGeom prst="rect">
            <a:avLst/>
          </a:prstGeom>
          <a:noFill/>
        </p:spPr>
        <p:txBody>
          <a:bodyPr wrap="square">
            <a:spAutoFit/>
          </a:bodyPr>
          <a:lstStyle/>
          <a:p>
            <a:r>
              <a:rPr lang="es-MX" b="1" dirty="0" err="1"/>
              <a:t>Pseudoclases</a:t>
            </a:r>
            <a:r>
              <a:rPr lang="es-MX" b="1" dirty="0"/>
              <a:t> y </a:t>
            </a:r>
            <a:r>
              <a:rPr lang="es-MX" b="1" dirty="0" err="1"/>
              <a:t>Pseudoelementos</a:t>
            </a:r>
            <a:endParaRPr lang="es-MX" b="1" dirty="0"/>
          </a:p>
          <a:p>
            <a:endParaRPr lang="es-MX" dirty="0"/>
          </a:p>
          <a:p>
            <a:r>
              <a:rPr lang="es-MX" dirty="0" err="1"/>
              <a:t>Pseudoclases</a:t>
            </a:r>
            <a:r>
              <a:rPr lang="es-MX" dirty="0"/>
              <a:t> en CSS. Una </a:t>
            </a:r>
            <a:r>
              <a:rPr lang="es-MX" dirty="0" err="1"/>
              <a:t>pseudoclase</a:t>
            </a:r>
            <a:r>
              <a:rPr lang="es-MX" dirty="0"/>
              <a:t> se puede definir como una palabra clave que se combina con un selector que define el estado especial de los elementos seleccionados. Se agrega al selector para agregar un efecto a los elementos existentes en función de</a:t>
            </a:r>
          </a:p>
          <a:p>
            <a:r>
              <a:rPr lang="es-MX" dirty="0"/>
              <a:t>sus estados. Los nombres de la </a:t>
            </a:r>
            <a:r>
              <a:rPr lang="es-MX" dirty="0" err="1"/>
              <a:t>pseudoclase</a:t>
            </a:r>
            <a:r>
              <a:rPr lang="es-MX" dirty="0"/>
              <a:t> no distinguen entre mayúsculas y minúsculas. Volvamos a recordar el esquema general de sintaxis de CSS:</a:t>
            </a:r>
          </a:p>
        </p:txBody>
      </p:sp>
      <p:pic>
        <p:nvPicPr>
          <p:cNvPr id="25" name="Imagen 24">
            <a:extLst>
              <a:ext uri="{FF2B5EF4-FFF2-40B4-BE49-F238E27FC236}">
                <a16:creationId xmlns:a16="http://schemas.microsoft.com/office/drawing/2014/main" id="{EA0DC760-BBC4-19D0-AB63-3FA3B81217BD}"/>
              </a:ext>
            </a:extLst>
          </p:cNvPr>
          <p:cNvPicPr>
            <a:picLocks noChangeAspect="1"/>
          </p:cNvPicPr>
          <p:nvPr/>
        </p:nvPicPr>
        <p:blipFill>
          <a:blip r:embed="rId7"/>
          <a:stretch>
            <a:fillRect/>
          </a:stretch>
        </p:blipFill>
        <p:spPr>
          <a:xfrm>
            <a:off x="10719131" y="4025472"/>
            <a:ext cx="6921495" cy="1846803"/>
          </a:xfrm>
          <a:prstGeom prst="rect">
            <a:avLst/>
          </a:prstGeom>
        </p:spPr>
      </p:pic>
    </p:spTree>
    <p:extLst>
      <p:ext uri="{BB962C8B-B14F-4D97-AF65-F5344CB8AC3E}">
        <p14:creationId xmlns:p14="http://schemas.microsoft.com/office/powerpoint/2010/main" val="85409160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79</a:t>
            </a:fld>
            <a:endParaRPr lang="es-MX"/>
          </a:p>
        </p:txBody>
      </p:sp>
      <p:sp>
        <p:nvSpPr>
          <p:cNvPr id="4" name="CuadroTexto 3">
            <a:extLst>
              <a:ext uri="{FF2B5EF4-FFF2-40B4-BE49-F238E27FC236}">
                <a16:creationId xmlns:a16="http://schemas.microsoft.com/office/drawing/2014/main" id="{395E3135-9AC7-475C-C4C1-B86E3BDC2E23}"/>
              </a:ext>
            </a:extLst>
          </p:cNvPr>
          <p:cNvSpPr txBox="1"/>
          <p:nvPr/>
        </p:nvSpPr>
        <p:spPr>
          <a:xfrm>
            <a:off x="1108714" y="428017"/>
            <a:ext cx="12086586" cy="1477328"/>
          </a:xfrm>
          <a:prstGeom prst="rect">
            <a:avLst/>
          </a:prstGeom>
          <a:noFill/>
        </p:spPr>
        <p:txBody>
          <a:bodyPr wrap="square">
            <a:spAutoFit/>
          </a:bodyPr>
          <a:lstStyle/>
          <a:p>
            <a:r>
              <a:rPr lang="es-MX" dirty="0"/>
              <a:t>Las </a:t>
            </a:r>
            <a:r>
              <a:rPr lang="es-MX" dirty="0" err="1"/>
              <a:t>pseudoclases</a:t>
            </a:r>
            <a:r>
              <a:rPr lang="es-MX" dirty="0"/>
              <a:t> se definen añadiendo dos puntos (:) antes de la </a:t>
            </a:r>
            <a:r>
              <a:rPr lang="es-MX" dirty="0" err="1"/>
              <a:t>pseudoclase</a:t>
            </a:r>
            <a:r>
              <a:rPr lang="es-MX" dirty="0"/>
              <a:t> concreta.</a:t>
            </a:r>
          </a:p>
          <a:p>
            <a:r>
              <a:rPr lang="es-MX" dirty="0"/>
              <a:t>En el caso de existir selectores de etiqueta, id o clases, estas se escribirían a su izquierda.</a:t>
            </a:r>
          </a:p>
          <a:p>
            <a:r>
              <a:rPr lang="es-MX" dirty="0" err="1"/>
              <a:t>Pseudoclases</a:t>
            </a:r>
            <a:r>
              <a:rPr lang="es-MX" dirty="0"/>
              <a:t> de enlaces. Existen algunas </a:t>
            </a:r>
            <a:r>
              <a:rPr lang="es-MX" dirty="0" err="1"/>
              <a:t>pseudoclases</a:t>
            </a:r>
            <a:r>
              <a:rPr lang="es-MX" dirty="0"/>
              <a:t> orientadas a los enlaces o</a:t>
            </a:r>
          </a:p>
          <a:p>
            <a:r>
              <a:rPr lang="es-MX" dirty="0"/>
              <a:t>hipervínculos. En este caso, permiten cambiar los estilos dependiendo del</a:t>
            </a:r>
          </a:p>
          <a:p>
            <a:r>
              <a:rPr lang="es-MX" dirty="0"/>
              <a:t>comportamiento del enlace:</a:t>
            </a:r>
          </a:p>
        </p:txBody>
      </p:sp>
      <p:pic>
        <p:nvPicPr>
          <p:cNvPr id="19" name="Imagen 18">
            <a:extLst>
              <a:ext uri="{FF2B5EF4-FFF2-40B4-BE49-F238E27FC236}">
                <a16:creationId xmlns:a16="http://schemas.microsoft.com/office/drawing/2014/main" id="{2C041F85-3B8F-5F1C-6691-06FF88BBB9C6}"/>
              </a:ext>
            </a:extLst>
          </p:cNvPr>
          <p:cNvPicPr>
            <a:picLocks noChangeAspect="1"/>
          </p:cNvPicPr>
          <p:nvPr/>
        </p:nvPicPr>
        <p:blipFill>
          <a:blip r:embed="rId5"/>
          <a:stretch>
            <a:fillRect/>
          </a:stretch>
        </p:blipFill>
        <p:spPr>
          <a:xfrm>
            <a:off x="1214095" y="1921821"/>
            <a:ext cx="6903206" cy="1977079"/>
          </a:xfrm>
          <a:prstGeom prst="rect">
            <a:avLst/>
          </a:prstGeom>
        </p:spPr>
      </p:pic>
      <p:pic>
        <p:nvPicPr>
          <p:cNvPr id="21" name="Imagen 20">
            <a:extLst>
              <a:ext uri="{FF2B5EF4-FFF2-40B4-BE49-F238E27FC236}">
                <a16:creationId xmlns:a16="http://schemas.microsoft.com/office/drawing/2014/main" id="{D704E290-0D32-7F49-EA6D-69CC0F234233}"/>
              </a:ext>
            </a:extLst>
          </p:cNvPr>
          <p:cNvPicPr>
            <a:picLocks noChangeAspect="1"/>
          </p:cNvPicPr>
          <p:nvPr/>
        </p:nvPicPr>
        <p:blipFill>
          <a:blip r:embed="rId6"/>
          <a:stretch>
            <a:fillRect/>
          </a:stretch>
        </p:blipFill>
        <p:spPr>
          <a:xfrm>
            <a:off x="8520400" y="1917801"/>
            <a:ext cx="6007240" cy="3788880"/>
          </a:xfrm>
          <a:prstGeom prst="rect">
            <a:avLst/>
          </a:prstGeom>
        </p:spPr>
      </p:pic>
      <p:sp>
        <p:nvSpPr>
          <p:cNvPr id="26" name="CuadroTexto 25">
            <a:extLst>
              <a:ext uri="{FF2B5EF4-FFF2-40B4-BE49-F238E27FC236}">
                <a16:creationId xmlns:a16="http://schemas.microsoft.com/office/drawing/2014/main" id="{477F6CAC-D990-8434-83CE-E889A05D89DB}"/>
              </a:ext>
            </a:extLst>
          </p:cNvPr>
          <p:cNvSpPr txBox="1"/>
          <p:nvPr/>
        </p:nvSpPr>
        <p:spPr>
          <a:xfrm>
            <a:off x="14592069" y="4453959"/>
            <a:ext cx="2884770" cy="1200329"/>
          </a:xfrm>
          <a:prstGeom prst="rect">
            <a:avLst/>
          </a:prstGeom>
          <a:noFill/>
        </p:spPr>
        <p:txBody>
          <a:bodyPr wrap="square">
            <a:spAutoFit/>
          </a:bodyPr>
          <a:lstStyle/>
          <a:p>
            <a:r>
              <a:rPr lang="es-MX" dirty="0"/>
              <a:t>En donde se usa Font-</a:t>
            </a:r>
            <a:r>
              <a:rPr lang="es-MX" dirty="0" err="1"/>
              <a:t>weight</a:t>
            </a:r>
            <a:r>
              <a:rPr lang="es-MX" dirty="0"/>
              <a:t>: </a:t>
            </a:r>
            <a:r>
              <a:rPr lang="es-MX" dirty="0" err="1"/>
              <a:t>bold</a:t>
            </a:r>
            <a:r>
              <a:rPr lang="es-MX" dirty="0"/>
              <a:t> para hacer enmarcado en negritas</a:t>
            </a:r>
          </a:p>
        </p:txBody>
      </p:sp>
    </p:spTree>
    <p:extLst>
      <p:ext uri="{BB962C8B-B14F-4D97-AF65-F5344CB8AC3E}">
        <p14:creationId xmlns:p14="http://schemas.microsoft.com/office/powerpoint/2010/main" val="2491469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23865D73-7294-5B58-A97F-C33CB0D4D87C}"/>
              </a:ext>
            </a:extLst>
          </p:cNvPr>
          <p:cNvSpPr txBox="1"/>
          <p:nvPr/>
        </p:nvSpPr>
        <p:spPr>
          <a:xfrm>
            <a:off x="1478290" y="581051"/>
            <a:ext cx="8584329" cy="4801314"/>
          </a:xfrm>
          <a:prstGeom prst="rect">
            <a:avLst/>
          </a:prstGeom>
          <a:noFill/>
        </p:spPr>
        <p:txBody>
          <a:bodyPr wrap="square" rtlCol="0">
            <a:spAutoFit/>
          </a:bodyPr>
          <a:lstStyle/>
          <a:p>
            <a:r>
              <a:rPr lang="es-MX" dirty="0"/>
              <a:t>Estos son algunos ejemplos de editores de texto:</a:t>
            </a:r>
          </a:p>
          <a:p>
            <a:endParaRPr lang="es-MX" dirty="0"/>
          </a:p>
          <a:p>
            <a:pPr marL="285750" indent="-285750">
              <a:buFont typeface="Arial" panose="020B0604020202020204" pitchFamily="34" charset="0"/>
              <a:buChar char="•"/>
            </a:pPr>
            <a:r>
              <a:rPr lang="es-MX" dirty="0"/>
              <a:t>Bloc de notas, también conocido como Notepad (en inglés).</a:t>
            </a:r>
          </a:p>
          <a:p>
            <a:pPr marL="285750" indent="-285750">
              <a:buFont typeface="Arial" panose="020B0604020202020204" pitchFamily="34" charset="0"/>
              <a:buChar char="•"/>
            </a:pPr>
            <a:r>
              <a:rPr lang="es-MX" dirty="0"/>
              <a:t>Texto sublime</a:t>
            </a:r>
          </a:p>
          <a:p>
            <a:pPr marL="285750" indent="-285750">
              <a:buFont typeface="Arial" panose="020B0604020202020204" pitchFamily="34" charset="0"/>
              <a:buChar char="•"/>
            </a:pPr>
            <a:r>
              <a:rPr lang="es-MX" dirty="0"/>
              <a:t>Visual Studio </a:t>
            </a:r>
            <a:r>
              <a:rPr lang="es-MX" dirty="0" err="1"/>
              <a:t>Code</a:t>
            </a:r>
            <a:r>
              <a:rPr lang="es-MX" dirty="0"/>
              <a:t> (o </a:t>
            </a:r>
            <a:r>
              <a:rPr lang="es-MX" dirty="0" err="1"/>
              <a:t>VScode</a:t>
            </a:r>
            <a:r>
              <a:rPr lang="es-MX" dirty="0"/>
              <a:t>)</a:t>
            </a:r>
          </a:p>
          <a:p>
            <a:pPr marL="285750" indent="-285750">
              <a:buFont typeface="Arial" panose="020B0604020202020204" pitchFamily="34" charset="0"/>
              <a:buChar char="•"/>
            </a:pPr>
            <a:r>
              <a:rPr lang="es-MX" dirty="0" err="1"/>
              <a:t>Atom</a:t>
            </a:r>
            <a:r>
              <a:rPr lang="es-MX" dirty="0"/>
              <a:t>,</a:t>
            </a:r>
          </a:p>
          <a:p>
            <a:pPr marL="285750" indent="-285750">
              <a:buFont typeface="Arial" panose="020B0604020202020204" pitchFamily="34" charset="0"/>
              <a:buChar char="•"/>
            </a:pPr>
            <a:r>
              <a:rPr lang="es-MX" dirty="0"/>
              <a:t>Notepad ++</a:t>
            </a:r>
          </a:p>
          <a:p>
            <a:pPr marL="285750" indent="-285750">
              <a:buFont typeface="Arial" panose="020B0604020202020204" pitchFamily="34" charset="0"/>
              <a:buChar char="•"/>
            </a:pPr>
            <a:r>
              <a:rPr lang="es-MX" dirty="0"/>
              <a:t>VIM</a:t>
            </a:r>
          </a:p>
          <a:p>
            <a:pPr marL="285750" indent="-285750">
              <a:buFont typeface="Arial" panose="020B0604020202020204" pitchFamily="34" charset="0"/>
              <a:buChar char="•"/>
            </a:pPr>
            <a:r>
              <a:rPr lang="es-MX" dirty="0" err="1"/>
              <a:t>Ultraedit</a:t>
            </a:r>
            <a:endParaRPr lang="es-MX" dirty="0"/>
          </a:p>
          <a:p>
            <a:pPr marL="285750" indent="-285750">
              <a:buFont typeface="Arial" panose="020B0604020202020204" pitchFamily="34" charset="0"/>
              <a:buChar char="•"/>
            </a:pPr>
            <a:r>
              <a:rPr lang="es-MX" dirty="0" err="1"/>
              <a:t>CodePen</a:t>
            </a:r>
            <a:endParaRPr lang="es-MX" dirty="0"/>
          </a:p>
          <a:p>
            <a:pPr marL="285750" indent="-285750">
              <a:buFont typeface="Arial" panose="020B0604020202020204" pitchFamily="34" charset="0"/>
              <a:buChar char="•"/>
            </a:pPr>
            <a:r>
              <a:rPr lang="es-MX" dirty="0" err="1"/>
              <a:t>jsFiddle</a:t>
            </a:r>
            <a:endParaRPr lang="es-MX" dirty="0"/>
          </a:p>
          <a:p>
            <a:pPr marL="285750" indent="-285750">
              <a:buFont typeface="Arial" panose="020B0604020202020204" pitchFamily="34" charset="0"/>
              <a:buChar char="•"/>
            </a:pPr>
            <a:r>
              <a:rPr lang="es-MX" dirty="0" err="1"/>
              <a:t>Glitch</a:t>
            </a:r>
            <a:endParaRPr lang="es-MX" dirty="0"/>
          </a:p>
          <a:p>
            <a:pPr marL="285750" indent="-285750">
              <a:buFont typeface="Arial" panose="020B0604020202020204" pitchFamily="34" charset="0"/>
              <a:buChar char="•"/>
            </a:pPr>
            <a:r>
              <a:rPr lang="es-MX" dirty="0"/>
              <a:t>Adobe Dreamweaver CC</a:t>
            </a:r>
          </a:p>
          <a:p>
            <a:pPr marL="285750" indent="-285750">
              <a:buFont typeface="Arial" panose="020B0604020202020204" pitchFamily="34" charset="0"/>
              <a:buChar char="•"/>
            </a:pPr>
            <a:r>
              <a:rPr lang="es-MX" dirty="0" err="1"/>
              <a:t>TextEdit</a:t>
            </a:r>
            <a:endParaRPr lang="es-MX" dirty="0"/>
          </a:p>
          <a:p>
            <a:pPr marL="285750" indent="-285750">
              <a:buFont typeface="Arial" panose="020B0604020202020204" pitchFamily="34" charset="0"/>
              <a:buChar char="•"/>
            </a:pPr>
            <a:r>
              <a:rPr lang="es-MX" dirty="0" err="1"/>
              <a:t>UltraEdit</a:t>
            </a:r>
            <a:endParaRPr lang="es-MX" dirty="0"/>
          </a:p>
          <a:p>
            <a:pPr marL="285750" indent="-285750">
              <a:buFont typeface="Arial" panose="020B0604020202020204" pitchFamily="34" charset="0"/>
              <a:buChar char="•"/>
            </a:pPr>
            <a:r>
              <a:rPr lang="es-MX" dirty="0"/>
              <a:t>Brackets</a:t>
            </a:r>
          </a:p>
          <a:p>
            <a:pPr marL="285750" indent="-285750">
              <a:buFont typeface="Arial" panose="020B0604020202020204" pitchFamily="34" charset="0"/>
              <a:buChar char="•"/>
            </a:pPr>
            <a:r>
              <a:rPr lang="es-MX" dirty="0"/>
              <a:t>Komodo </a:t>
            </a:r>
            <a:r>
              <a:rPr lang="es-MX" dirty="0" err="1"/>
              <a:t>Edit</a:t>
            </a:r>
            <a:endParaRPr lang="es-MX" dirty="0"/>
          </a:p>
        </p:txBody>
      </p:sp>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F62A81DF-A0AE-01D9-D6CC-4F7D6F30DE5F}"/>
              </a:ext>
            </a:extLst>
          </p:cNvPr>
          <p:cNvSpPr>
            <a:spLocks noGrp="1"/>
          </p:cNvSpPr>
          <p:nvPr>
            <p:ph type="sldNum" sz="quarter" idx="12"/>
          </p:nvPr>
        </p:nvSpPr>
        <p:spPr/>
        <p:txBody>
          <a:bodyPr/>
          <a:lstStyle/>
          <a:p>
            <a:fld id="{FE569E57-A1D0-47AE-A3E4-85DA6C503064}" type="slidenum">
              <a:rPr lang="es-MX" smtClean="0"/>
              <a:t>8</a:t>
            </a:fld>
            <a:endParaRPr lang="es-MX"/>
          </a:p>
        </p:txBody>
      </p:sp>
      <p:pic>
        <p:nvPicPr>
          <p:cNvPr id="1026" name="Picture 2" descr="Notepad for Android - Apps en Google Play">
            <a:extLst>
              <a:ext uri="{FF2B5EF4-FFF2-40B4-BE49-F238E27FC236}">
                <a16:creationId xmlns:a16="http://schemas.microsoft.com/office/drawing/2014/main" id="{1F35AB84-9FDC-2CAB-9231-D0D33DB0D3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07114" y="1102188"/>
            <a:ext cx="2688432" cy="268843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ublime Text - Wikipedia, la enciclopedia libre">
            <a:extLst>
              <a:ext uri="{FF2B5EF4-FFF2-40B4-BE49-F238E27FC236}">
                <a16:creationId xmlns:a16="http://schemas.microsoft.com/office/drawing/2014/main" id="{B78DE05F-BA6B-1C0B-3965-B2AD278C49A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729550" y="1001243"/>
            <a:ext cx="2247225" cy="22472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A52E507D-FC73-F6A2-A421-DA0F239BF6E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466471" y="1656723"/>
            <a:ext cx="2111803" cy="211180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Notepad++ - Wikipedia">
            <a:extLst>
              <a:ext uri="{FF2B5EF4-FFF2-40B4-BE49-F238E27FC236}">
                <a16:creationId xmlns:a16="http://schemas.microsoft.com/office/drawing/2014/main" id="{BA4402BE-3F19-7D35-CC4D-C700BE9E633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790969" y="1865188"/>
            <a:ext cx="2673778" cy="231271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Adobe Dreamweaver - Wikipedia, la enciclopedia libre">
            <a:extLst>
              <a:ext uri="{FF2B5EF4-FFF2-40B4-BE49-F238E27FC236}">
                <a16:creationId xmlns:a16="http://schemas.microsoft.com/office/drawing/2014/main" id="{41D697C1-85B2-C591-3994-F9202BE7FE3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838532" y="4059913"/>
            <a:ext cx="2111803" cy="205913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Tech Sourcing Deep Dive: Sourcing via CodePen – SourceCon">
            <a:extLst>
              <a:ext uri="{FF2B5EF4-FFF2-40B4-BE49-F238E27FC236}">
                <a16:creationId xmlns:a16="http://schemas.microsoft.com/office/drawing/2014/main" id="{74449594-345D-8827-FBA1-DA9177D2ED2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4538080" y="3982855"/>
            <a:ext cx="3117028" cy="207801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38" name="Picture 14" descr="UltraEdit - Wikipedia, la enciclopedia libre">
            <a:extLst>
              <a:ext uri="{FF2B5EF4-FFF2-40B4-BE49-F238E27FC236}">
                <a16:creationId xmlns:a16="http://schemas.microsoft.com/office/drawing/2014/main" id="{14958EBA-EF6B-DFF3-03D5-DDE108C29184}"/>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504093" y="3599656"/>
            <a:ext cx="2272768" cy="2312719"/>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0A9480B3-2EBB-5626-3B43-452DF34910FB}"/>
              </a:ext>
            </a:extLst>
          </p:cNvPr>
          <p:cNvSpPr txBox="1">
            <a:spLocks/>
          </p:cNvSpPr>
          <p:nvPr/>
        </p:nvSpPr>
        <p:spPr>
          <a:xfrm rot="16200000">
            <a:off x="-2368989" y="2951396"/>
            <a:ext cx="6663070"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Herramientas para la creación de Páginas Web</a:t>
            </a:r>
          </a:p>
        </p:txBody>
      </p:sp>
    </p:spTree>
    <p:extLst>
      <p:ext uri="{BB962C8B-B14F-4D97-AF65-F5344CB8AC3E}">
        <p14:creationId xmlns:p14="http://schemas.microsoft.com/office/powerpoint/2010/main" val="160286968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Imagen 33">
            <a:extLst>
              <a:ext uri="{FF2B5EF4-FFF2-40B4-BE49-F238E27FC236}">
                <a16:creationId xmlns:a16="http://schemas.microsoft.com/office/drawing/2014/main" id="{92B2EECD-44EC-43BB-6489-6B285CC58B40}"/>
              </a:ext>
            </a:extLst>
          </p:cNvPr>
          <p:cNvPicPr>
            <a:picLocks noChangeAspect="1"/>
          </p:cNvPicPr>
          <p:nvPr/>
        </p:nvPicPr>
        <p:blipFill>
          <a:blip r:embed="rId2"/>
          <a:stretch>
            <a:fillRect/>
          </a:stretch>
        </p:blipFill>
        <p:spPr>
          <a:xfrm>
            <a:off x="13517564" y="3903172"/>
            <a:ext cx="4194704" cy="1189594"/>
          </a:xfrm>
          <a:prstGeom prst="rect">
            <a:avLst/>
          </a:prstGeom>
        </p:spPr>
      </p:pic>
      <p:pic>
        <p:nvPicPr>
          <p:cNvPr id="24" name="Imagen 23">
            <a:extLst>
              <a:ext uri="{FF2B5EF4-FFF2-40B4-BE49-F238E27FC236}">
                <a16:creationId xmlns:a16="http://schemas.microsoft.com/office/drawing/2014/main" id="{7BD0636B-0C47-CF88-3529-513A559890C2}"/>
              </a:ext>
            </a:extLst>
          </p:cNvPr>
          <p:cNvPicPr>
            <a:picLocks noChangeAspect="1"/>
          </p:cNvPicPr>
          <p:nvPr/>
        </p:nvPicPr>
        <p:blipFill>
          <a:blip r:embed="rId3"/>
          <a:stretch>
            <a:fillRect/>
          </a:stretch>
        </p:blipFill>
        <p:spPr>
          <a:xfrm>
            <a:off x="1214095" y="2717793"/>
            <a:ext cx="6903206" cy="1248821"/>
          </a:xfrm>
          <a:prstGeom prst="rect">
            <a:avLst/>
          </a:prstGeom>
        </p:spPr>
      </p:pic>
      <p:pic>
        <p:nvPicPr>
          <p:cNvPr id="22" name="Imagen 21">
            <a:extLst>
              <a:ext uri="{FF2B5EF4-FFF2-40B4-BE49-F238E27FC236}">
                <a16:creationId xmlns:a16="http://schemas.microsoft.com/office/drawing/2014/main" id="{53A989D0-7D65-0EB9-42AD-A5DA9F2DF6D7}"/>
              </a:ext>
            </a:extLst>
          </p:cNvPr>
          <p:cNvPicPr>
            <a:picLocks noChangeAspect="1"/>
          </p:cNvPicPr>
          <p:nvPr/>
        </p:nvPicPr>
        <p:blipFill>
          <a:blip r:embed="rId4"/>
          <a:stretch>
            <a:fillRect/>
          </a:stretch>
        </p:blipFill>
        <p:spPr>
          <a:xfrm>
            <a:off x="1214095" y="2406236"/>
            <a:ext cx="6903206" cy="480820"/>
          </a:xfrm>
          <a:prstGeom prst="rect">
            <a:avLst/>
          </a:prstGeom>
        </p:spPr>
      </p:pic>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5"/>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5"/>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5"/>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6"/>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5"/>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5"/>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5"/>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7"/>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80</a:t>
            </a:fld>
            <a:endParaRPr lang="es-MX"/>
          </a:p>
        </p:txBody>
      </p:sp>
      <p:sp>
        <p:nvSpPr>
          <p:cNvPr id="19" name="CuadroTexto 18">
            <a:extLst>
              <a:ext uri="{FF2B5EF4-FFF2-40B4-BE49-F238E27FC236}">
                <a16:creationId xmlns:a16="http://schemas.microsoft.com/office/drawing/2014/main" id="{48721379-307B-8784-33A7-40BC89339534}"/>
              </a:ext>
            </a:extLst>
          </p:cNvPr>
          <p:cNvSpPr txBox="1"/>
          <p:nvPr/>
        </p:nvSpPr>
        <p:spPr>
          <a:xfrm>
            <a:off x="1478290" y="428017"/>
            <a:ext cx="9951710" cy="1477328"/>
          </a:xfrm>
          <a:prstGeom prst="rect">
            <a:avLst/>
          </a:prstGeom>
          <a:noFill/>
        </p:spPr>
        <p:txBody>
          <a:bodyPr wrap="square">
            <a:spAutoFit/>
          </a:bodyPr>
          <a:lstStyle/>
          <a:p>
            <a:r>
              <a:rPr lang="es-MX" dirty="0" err="1"/>
              <a:t>Pseudoclases</a:t>
            </a:r>
            <a:r>
              <a:rPr lang="es-MX" dirty="0"/>
              <a:t> de ratón. Originalmente, las siguientes </a:t>
            </a:r>
            <a:r>
              <a:rPr lang="es-MX" dirty="0" err="1"/>
              <a:t>pseudoclases</a:t>
            </a:r>
            <a:r>
              <a:rPr lang="es-MX" dirty="0"/>
              <a:t> se utilizaban</a:t>
            </a:r>
          </a:p>
          <a:p>
            <a:r>
              <a:rPr lang="es-MX" dirty="0"/>
              <a:t>solamente en enlaces (Internet Explorer no los soportaba en otros elementos). Sin</a:t>
            </a:r>
          </a:p>
          <a:p>
            <a:r>
              <a:rPr lang="es-MX" dirty="0"/>
              <a:t>embargo, actualmente pueden ser utilizadas con seguridad en cualquier otro elemento,</a:t>
            </a:r>
          </a:p>
          <a:p>
            <a:r>
              <a:rPr lang="es-MX" dirty="0"/>
              <a:t>sin necesidad de ser &lt;a&gt;.</a:t>
            </a:r>
          </a:p>
        </p:txBody>
      </p:sp>
      <p:pic>
        <p:nvPicPr>
          <p:cNvPr id="20" name="Imagen 19">
            <a:extLst>
              <a:ext uri="{FF2B5EF4-FFF2-40B4-BE49-F238E27FC236}">
                <a16:creationId xmlns:a16="http://schemas.microsoft.com/office/drawing/2014/main" id="{AD81A72E-7631-FDFB-13DF-14DDACF77004}"/>
              </a:ext>
            </a:extLst>
          </p:cNvPr>
          <p:cNvPicPr>
            <a:picLocks noChangeAspect="1"/>
          </p:cNvPicPr>
          <p:nvPr/>
        </p:nvPicPr>
        <p:blipFill rotWithShape="1">
          <a:blip r:embed="rId8"/>
          <a:srcRect b="73571"/>
          <a:stretch/>
        </p:blipFill>
        <p:spPr>
          <a:xfrm>
            <a:off x="1214095" y="1921822"/>
            <a:ext cx="6903206" cy="522514"/>
          </a:xfrm>
          <a:prstGeom prst="rect">
            <a:avLst/>
          </a:prstGeom>
        </p:spPr>
      </p:pic>
      <p:pic>
        <p:nvPicPr>
          <p:cNvPr id="26" name="Imagen 25">
            <a:extLst>
              <a:ext uri="{FF2B5EF4-FFF2-40B4-BE49-F238E27FC236}">
                <a16:creationId xmlns:a16="http://schemas.microsoft.com/office/drawing/2014/main" id="{345671A4-278E-9362-B126-9C560B1F55C2}"/>
              </a:ext>
            </a:extLst>
          </p:cNvPr>
          <p:cNvPicPr>
            <a:picLocks noChangeAspect="1"/>
          </p:cNvPicPr>
          <p:nvPr/>
        </p:nvPicPr>
        <p:blipFill>
          <a:blip r:embed="rId9"/>
          <a:stretch>
            <a:fillRect/>
          </a:stretch>
        </p:blipFill>
        <p:spPr>
          <a:xfrm>
            <a:off x="8486877" y="1480278"/>
            <a:ext cx="4910775" cy="4375780"/>
          </a:xfrm>
          <a:prstGeom prst="rect">
            <a:avLst/>
          </a:prstGeom>
        </p:spPr>
      </p:pic>
      <p:sp>
        <p:nvSpPr>
          <p:cNvPr id="28" name="CuadroTexto 27">
            <a:extLst>
              <a:ext uri="{FF2B5EF4-FFF2-40B4-BE49-F238E27FC236}">
                <a16:creationId xmlns:a16="http://schemas.microsoft.com/office/drawing/2014/main" id="{C69ECE7C-7031-D23A-7C4B-29C38C2568C5}"/>
              </a:ext>
            </a:extLst>
          </p:cNvPr>
          <p:cNvSpPr txBox="1"/>
          <p:nvPr/>
        </p:nvSpPr>
        <p:spPr>
          <a:xfrm>
            <a:off x="1090901" y="4108618"/>
            <a:ext cx="7026400" cy="2031325"/>
          </a:xfrm>
          <a:prstGeom prst="rect">
            <a:avLst/>
          </a:prstGeom>
          <a:noFill/>
        </p:spPr>
        <p:txBody>
          <a:bodyPr wrap="square">
            <a:spAutoFit/>
          </a:bodyPr>
          <a:lstStyle/>
          <a:p>
            <a:r>
              <a:rPr lang="es-MX" dirty="0" err="1"/>
              <a:t>Observese</a:t>
            </a:r>
            <a:r>
              <a:rPr lang="es-MX" dirty="0"/>
              <a:t> que podemos realizar acciones un poco más específicas, como el segundo ejemplo anterior, donde al movernos sobre un elemento </a:t>
            </a:r>
            <a:r>
              <a:rPr lang="es-MX" dirty="0" err="1"/>
              <a:t>div</a:t>
            </a:r>
            <a:r>
              <a:rPr lang="es-MX" dirty="0"/>
              <a:t> (</a:t>
            </a:r>
            <a:r>
              <a:rPr lang="es-MX" dirty="0" err="1"/>
              <a:t>div:hover</a:t>
            </a:r>
            <a:r>
              <a:rPr lang="es-MX" dirty="0"/>
              <a:t>), aplicaremos los estilos a los enlaces (a) que están dentro del mencionado </a:t>
            </a:r>
            <a:r>
              <a:rPr lang="es-MX" dirty="0" err="1"/>
              <a:t>div</a:t>
            </a:r>
            <a:r>
              <a:rPr lang="es-MX" dirty="0"/>
              <a:t>. Por otro lado, la segunda </a:t>
            </a:r>
            <a:r>
              <a:rPr lang="es-MX" dirty="0" err="1"/>
              <a:t>pseudoclase</a:t>
            </a:r>
            <a:r>
              <a:rPr lang="es-MX" dirty="0"/>
              <a:t>, :active, permite resaltar los elementos que se encuentran activos, donde el usuario está pulsando de forma activa con el ratón:</a:t>
            </a:r>
          </a:p>
        </p:txBody>
      </p:sp>
      <p:sp>
        <p:nvSpPr>
          <p:cNvPr id="30" name="CuadroTexto 29">
            <a:extLst>
              <a:ext uri="{FF2B5EF4-FFF2-40B4-BE49-F238E27FC236}">
                <a16:creationId xmlns:a16="http://schemas.microsoft.com/office/drawing/2014/main" id="{8623D371-9336-7252-2457-E7AFD86A9ADC}"/>
              </a:ext>
            </a:extLst>
          </p:cNvPr>
          <p:cNvSpPr txBox="1"/>
          <p:nvPr/>
        </p:nvSpPr>
        <p:spPr>
          <a:xfrm>
            <a:off x="13397652" y="1379125"/>
            <a:ext cx="4498181" cy="1754326"/>
          </a:xfrm>
          <a:prstGeom prst="rect">
            <a:avLst/>
          </a:prstGeom>
          <a:noFill/>
        </p:spPr>
        <p:txBody>
          <a:bodyPr wrap="square">
            <a:spAutoFit/>
          </a:bodyPr>
          <a:lstStyle/>
          <a:p>
            <a:r>
              <a:rPr lang="es-MX" dirty="0"/>
              <a:t>Por otro lado, la segunda </a:t>
            </a:r>
            <a:r>
              <a:rPr lang="es-MX" dirty="0" err="1"/>
              <a:t>pseudoclase</a:t>
            </a:r>
            <a:r>
              <a:rPr lang="es-MX" dirty="0"/>
              <a:t>, :active, permite resaltar los elementos que se encuentran activos, donde el usuario está pulsando de forma activa con el ratón:</a:t>
            </a:r>
          </a:p>
        </p:txBody>
      </p:sp>
      <p:pic>
        <p:nvPicPr>
          <p:cNvPr id="32" name="Imagen 31">
            <a:extLst>
              <a:ext uri="{FF2B5EF4-FFF2-40B4-BE49-F238E27FC236}">
                <a16:creationId xmlns:a16="http://schemas.microsoft.com/office/drawing/2014/main" id="{3491050B-67FF-29EC-E8BD-F3211480F7A6}"/>
              </a:ext>
            </a:extLst>
          </p:cNvPr>
          <p:cNvPicPr>
            <a:picLocks noChangeAspect="1"/>
          </p:cNvPicPr>
          <p:nvPr/>
        </p:nvPicPr>
        <p:blipFill rotWithShape="1">
          <a:blip r:embed="rId10"/>
          <a:srcRect b="17939"/>
          <a:stretch/>
        </p:blipFill>
        <p:spPr>
          <a:xfrm>
            <a:off x="13512800" y="3133451"/>
            <a:ext cx="4225826" cy="833163"/>
          </a:xfrm>
          <a:prstGeom prst="rect">
            <a:avLst/>
          </a:prstGeom>
        </p:spPr>
      </p:pic>
    </p:spTree>
    <p:extLst>
      <p:ext uri="{BB962C8B-B14F-4D97-AF65-F5344CB8AC3E}">
        <p14:creationId xmlns:p14="http://schemas.microsoft.com/office/powerpoint/2010/main" val="95504788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81</a:t>
            </a:fld>
            <a:endParaRPr lang="es-MX"/>
          </a:p>
        </p:txBody>
      </p:sp>
      <p:sp>
        <p:nvSpPr>
          <p:cNvPr id="4" name="CuadroTexto 3">
            <a:extLst>
              <a:ext uri="{FF2B5EF4-FFF2-40B4-BE49-F238E27FC236}">
                <a16:creationId xmlns:a16="http://schemas.microsoft.com/office/drawing/2014/main" id="{04A0EA10-EE19-149D-2237-60A9D4BCD645}"/>
              </a:ext>
            </a:extLst>
          </p:cNvPr>
          <p:cNvSpPr txBox="1"/>
          <p:nvPr/>
        </p:nvSpPr>
        <p:spPr>
          <a:xfrm>
            <a:off x="1478290" y="353402"/>
            <a:ext cx="12047210" cy="1754326"/>
          </a:xfrm>
          <a:prstGeom prst="rect">
            <a:avLst/>
          </a:prstGeom>
          <a:noFill/>
        </p:spPr>
        <p:txBody>
          <a:bodyPr wrap="square">
            <a:spAutoFit/>
          </a:bodyPr>
          <a:lstStyle/>
          <a:p>
            <a:r>
              <a:rPr lang="es-MX" dirty="0"/>
              <a:t>Aunque las </a:t>
            </a:r>
            <a:r>
              <a:rPr lang="es-MX" dirty="0" err="1"/>
              <a:t>pseudoclases</a:t>
            </a:r>
            <a:r>
              <a:rPr lang="es-MX" dirty="0"/>
              <a:t> anteriores se inventaron para interactuar con un ratón en un sistema de escritorio, pueden funcionar en dispositivos táctiles. Aún así, ten en cuenta que, por ejemplo, el :</a:t>
            </a:r>
            <a:r>
              <a:rPr lang="es-MX" dirty="0" err="1"/>
              <a:t>hover</a:t>
            </a:r>
            <a:r>
              <a:rPr lang="es-MX" dirty="0"/>
              <a:t> no tiene mucho sentido en dispositivos móviles, ya que, aunque podría hacerlo, un usuario no navega por móvil arrastrando el dedo por la pantalla. </a:t>
            </a:r>
            <a:r>
              <a:rPr lang="es-MX" dirty="0" err="1"/>
              <a:t>Pseudoclases</a:t>
            </a:r>
            <a:r>
              <a:rPr lang="es-MX" dirty="0"/>
              <a:t> de interacción. Existen </a:t>
            </a:r>
            <a:r>
              <a:rPr lang="es-MX" dirty="0" err="1"/>
              <a:t>pseudoclases</a:t>
            </a:r>
            <a:r>
              <a:rPr lang="es-MX" dirty="0"/>
              <a:t> orientadas principalmente a los campos de formulario de páginas webs y la interacción del usuario con ellos, veamos</a:t>
            </a:r>
          </a:p>
          <a:p>
            <a:r>
              <a:rPr lang="es-MX" dirty="0"/>
              <a:t>otro par interesante:</a:t>
            </a:r>
          </a:p>
        </p:txBody>
      </p:sp>
      <p:pic>
        <p:nvPicPr>
          <p:cNvPr id="18" name="Imagen 17">
            <a:extLst>
              <a:ext uri="{FF2B5EF4-FFF2-40B4-BE49-F238E27FC236}">
                <a16:creationId xmlns:a16="http://schemas.microsoft.com/office/drawing/2014/main" id="{6F8067D0-8605-C741-63F1-6E3649F3195A}"/>
              </a:ext>
            </a:extLst>
          </p:cNvPr>
          <p:cNvPicPr>
            <a:picLocks noChangeAspect="1"/>
          </p:cNvPicPr>
          <p:nvPr/>
        </p:nvPicPr>
        <p:blipFill rotWithShape="1">
          <a:blip r:embed="rId5"/>
          <a:srcRect b="73571"/>
          <a:stretch/>
        </p:blipFill>
        <p:spPr>
          <a:xfrm>
            <a:off x="1478290" y="2120184"/>
            <a:ext cx="6903206" cy="522514"/>
          </a:xfrm>
          <a:prstGeom prst="rect">
            <a:avLst/>
          </a:prstGeom>
        </p:spPr>
      </p:pic>
      <p:pic>
        <p:nvPicPr>
          <p:cNvPr id="20" name="Imagen 19">
            <a:extLst>
              <a:ext uri="{FF2B5EF4-FFF2-40B4-BE49-F238E27FC236}">
                <a16:creationId xmlns:a16="http://schemas.microsoft.com/office/drawing/2014/main" id="{5B40B9E6-1E51-C8D2-EB9C-13FA99BB2BE7}"/>
              </a:ext>
            </a:extLst>
          </p:cNvPr>
          <p:cNvPicPr>
            <a:picLocks noChangeAspect="1"/>
          </p:cNvPicPr>
          <p:nvPr/>
        </p:nvPicPr>
        <p:blipFill>
          <a:blip r:embed="rId6"/>
          <a:stretch>
            <a:fillRect/>
          </a:stretch>
        </p:blipFill>
        <p:spPr>
          <a:xfrm>
            <a:off x="1478290" y="2617054"/>
            <a:ext cx="6903206" cy="1729101"/>
          </a:xfrm>
          <a:prstGeom prst="rect">
            <a:avLst/>
          </a:prstGeom>
        </p:spPr>
      </p:pic>
      <p:sp>
        <p:nvSpPr>
          <p:cNvPr id="22" name="CuadroTexto 21">
            <a:extLst>
              <a:ext uri="{FF2B5EF4-FFF2-40B4-BE49-F238E27FC236}">
                <a16:creationId xmlns:a16="http://schemas.microsoft.com/office/drawing/2014/main" id="{EDC10F1C-1634-FDEF-55C8-1FC2883DF0D7}"/>
              </a:ext>
            </a:extLst>
          </p:cNvPr>
          <p:cNvSpPr txBox="1"/>
          <p:nvPr/>
        </p:nvSpPr>
        <p:spPr>
          <a:xfrm>
            <a:off x="1354556" y="4512308"/>
            <a:ext cx="11436350" cy="1754326"/>
          </a:xfrm>
          <a:prstGeom prst="rect">
            <a:avLst/>
          </a:prstGeom>
          <a:noFill/>
        </p:spPr>
        <p:txBody>
          <a:bodyPr wrap="square">
            <a:spAutoFit/>
          </a:bodyPr>
          <a:lstStyle/>
          <a:p>
            <a:r>
              <a:rPr lang="es-MX" dirty="0"/>
              <a:t>Cuando estamos escribiendo en un campo de texto de un formulario de una página web,</a:t>
            </a:r>
          </a:p>
          <a:p>
            <a:r>
              <a:rPr lang="es-MX" dirty="0"/>
              <a:t>generalmente pulsamos TAB para cambiar al siguiente campo y SHIFT+TAB para volver</a:t>
            </a:r>
          </a:p>
          <a:p>
            <a:r>
              <a:rPr lang="es-MX" dirty="0"/>
              <a:t>al anterior. Cuando estamos posicionados en un campo se dice que ese campo tiene el</a:t>
            </a:r>
          </a:p>
          <a:p>
            <a:r>
              <a:rPr lang="es-MX" dirty="0"/>
              <a:t>foco, mientras que al pulsar TAB y saltar al siguiente, decimos que pierde el foco.</a:t>
            </a:r>
          </a:p>
          <a:p>
            <a:r>
              <a:rPr lang="es-MX" dirty="0"/>
              <a:t>El comportamiento de «ganar el foco» puede gestionarse mediante la </a:t>
            </a:r>
            <a:r>
              <a:rPr lang="es-MX" dirty="0" err="1"/>
              <a:t>pseudoclase</a:t>
            </a:r>
            <a:endParaRPr lang="es-MX" dirty="0"/>
          </a:p>
          <a:p>
            <a:r>
              <a:rPr lang="es-MX" dirty="0"/>
              <a:t>:</a:t>
            </a:r>
            <a:r>
              <a:rPr lang="es-MX" dirty="0" err="1"/>
              <a:t>focus</a:t>
            </a:r>
            <a:r>
              <a:rPr lang="es-MX" dirty="0"/>
              <a:t>:</a:t>
            </a:r>
          </a:p>
        </p:txBody>
      </p:sp>
      <p:sp>
        <p:nvSpPr>
          <p:cNvPr id="24" name="CuadroTexto 23">
            <a:extLst>
              <a:ext uri="{FF2B5EF4-FFF2-40B4-BE49-F238E27FC236}">
                <a16:creationId xmlns:a16="http://schemas.microsoft.com/office/drawing/2014/main" id="{896FEAEB-4EFE-4118-7562-D97652F19B16}"/>
              </a:ext>
            </a:extLst>
          </p:cNvPr>
          <p:cNvSpPr txBox="1"/>
          <p:nvPr/>
        </p:nvSpPr>
        <p:spPr>
          <a:xfrm>
            <a:off x="8573310" y="1910009"/>
            <a:ext cx="4352266" cy="2631490"/>
          </a:xfrm>
          <a:prstGeom prst="rect">
            <a:avLst/>
          </a:prstGeom>
          <a:solidFill>
            <a:srgbClr val="B4C7DC"/>
          </a:solidFill>
        </p:spPr>
        <p:txBody>
          <a:bodyPr wrap="square">
            <a:spAutoFit/>
          </a:bodyPr>
          <a:lstStyle/>
          <a:p>
            <a:r>
              <a:rPr lang="es-MX" sz="1100" b="1" dirty="0">
                <a:solidFill>
                  <a:schemeClr val="bg1"/>
                </a:solidFill>
              </a:rPr>
              <a:t>&lt;</a:t>
            </a:r>
            <a:r>
              <a:rPr lang="es-MX" sz="1100" b="1" dirty="0" err="1">
                <a:solidFill>
                  <a:schemeClr val="bg1"/>
                </a:solidFill>
              </a:rPr>
              <a:t>form</a:t>
            </a:r>
            <a:r>
              <a:rPr lang="es-MX" sz="1100" b="1" dirty="0">
                <a:solidFill>
                  <a:schemeClr val="bg1"/>
                </a:solidFill>
              </a:rPr>
              <a:t>&gt;</a:t>
            </a:r>
          </a:p>
          <a:p>
            <a:r>
              <a:rPr lang="es-MX" sz="1100" b="1" dirty="0">
                <a:solidFill>
                  <a:schemeClr val="bg1"/>
                </a:solidFill>
              </a:rPr>
              <a:t>&lt;h1&gt;Nombre: &lt;input </a:t>
            </a:r>
            <a:r>
              <a:rPr lang="es-MX" sz="1100" b="1" dirty="0" err="1">
                <a:solidFill>
                  <a:schemeClr val="bg1"/>
                </a:solidFill>
              </a:rPr>
              <a:t>type</a:t>
            </a:r>
            <a:r>
              <a:rPr lang="es-MX" sz="1100" b="1" dirty="0">
                <a:solidFill>
                  <a:schemeClr val="bg1"/>
                </a:solidFill>
              </a:rPr>
              <a:t>="</a:t>
            </a:r>
            <a:r>
              <a:rPr lang="es-MX" sz="1100" b="1" dirty="0" err="1">
                <a:solidFill>
                  <a:schemeClr val="bg1"/>
                </a:solidFill>
              </a:rPr>
              <a:t>text</a:t>
            </a:r>
            <a:r>
              <a:rPr lang="es-MX" sz="1100" b="1" dirty="0">
                <a:solidFill>
                  <a:schemeClr val="bg1"/>
                </a:solidFill>
              </a:rPr>
              <a:t>" </a:t>
            </a:r>
            <a:r>
              <a:rPr lang="es-MX" sz="1100" b="1" dirty="0" err="1">
                <a:solidFill>
                  <a:schemeClr val="bg1"/>
                </a:solidFill>
              </a:rPr>
              <a:t>value</a:t>
            </a:r>
            <a:r>
              <a:rPr lang="es-MX" sz="1100" b="1" dirty="0">
                <a:solidFill>
                  <a:schemeClr val="bg1"/>
                </a:solidFill>
              </a:rPr>
              <a:t>="Introduce tu</a:t>
            </a:r>
          </a:p>
          <a:p>
            <a:r>
              <a:rPr lang="es-MX" sz="1100" b="1" dirty="0">
                <a:solidFill>
                  <a:schemeClr val="bg1"/>
                </a:solidFill>
              </a:rPr>
              <a:t>nombre"&gt;&lt;/h1&gt;</a:t>
            </a:r>
          </a:p>
          <a:p>
            <a:r>
              <a:rPr lang="es-MX" sz="1100" b="1" dirty="0">
                <a:solidFill>
                  <a:schemeClr val="bg1"/>
                </a:solidFill>
              </a:rPr>
              <a:t>&lt;/</a:t>
            </a:r>
            <a:r>
              <a:rPr lang="es-MX" sz="1100" b="1" dirty="0" err="1">
                <a:solidFill>
                  <a:schemeClr val="bg1"/>
                </a:solidFill>
              </a:rPr>
              <a:t>form</a:t>
            </a:r>
            <a:r>
              <a:rPr lang="es-MX" sz="1100" b="1" dirty="0">
                <a:solidFill>
                  <a:schemeClr val="bg1"/>
                </a:solidFill>
              </a:rPr>
              <a:t>&gt;</a:t>
            </a:r>
          </a:p>
          <a:p>
            <a:r>
              <a:rPr lang="es-MX" sz="1100" b="1" dirty="0">
                <a:solidFill>
                  <a:schemeClr val="bg1"/>
                </a:solidFill>
              </a:rPr>
              <a:t>&lt;</a:t>
            </a:r>
            <a:r>
              <a:rPr lang="es-MX" sz="1100" b="1" dirty="0" err="1">
                <a:solidFill>
                  <a:schemeClr val="bg1"/>
                </a:solidFill>
              </a:rPr>
              <a:t>style</a:t>
            </a:r>
            <a:r>
              <a:rPr lang="es-MX" sz="1100" b="1" dirty="0">
                <a:solidFill>
                  <a:schemeClr val="bg1"/>
                </a:solidFill>
              </a:rPr>
              <a:t>&gt;</a:t>
            </a:r>
          </a:p>
          <a:p>
            <a:r>
              <a:rPr lang="es-MX" sz="1100" b="1" dirty="0" err="1">
                <a:solidFill>
                  <a:schemeClr val="bg1"/>
                </a:solidFill>
              </a:rPr>
              <a:t>form</a:t>
            </a:r>
            <a:r>
              <a:rPr lang="es-MX" sz="1100" b="1" dirty="0">
                <a:solidFill>
                  <a:schemeClr val="bg1"/>
                </a:solidFill>
              </a:rPr>
              <a:t>{</a:t>
            </a:r>
          </a:p>
          <a:p>
            <a:r>
              <a:rPr lang="es-MX" sz="1100" b="1" dirty="0">
                <a:solidFill>
                  <a:schemeClr val="bg1"/>
                </a:solidFill>
              </a:rPr>
              <a:t>	</a:t>
            </a:r>
            <a:r>
              <a:rPr lang="es-MX" sz="1100" b="1" dirty="0" err="1">
                <a:solidFill>
                  <a:schemeClr val="bg1"/>
                </a:solidFill>
              </a:rPr>
              <a:t>text-align:center</a:t>
            </a:r>
            <a:r>
              <a:rPr lang="es-MX" sz="1100" b="1" dirty="0">
                <a:solidFill>
                  <a:schemeClr val="bg1"/>
                </a:solidFill>
              </a:rPr>
              <a:t>;</a:t>
            </a:r>
          </a:p>
          <a:p>
            <a:r>
              <a:rPr lang="es-MX" sz="1100" b="1" dirty="0">
                <a:solidFill>
                  <a:schemeClr val="bg1"/>
                </a:solidFill>
              </a:rPr>
              <a:t>}</a:t>
            </a:r>
          </a:p>
          <a:p>
            <a:r>
              <a:rPr lang="es-MX" sz="1100" b="1" dirty="0" err="1">
                <a:solidFill>
                  <a:schemeClr val="bg1"/>
                </a:solidFill>
              </a:rPr>
              <a:t>input:focus</a:t>
            </a:r>
            <a:r>
              <a:rPr lang="es-MX" sz="1100" b="1" dirty="0">
                <a:solidFill>
                  <a:schemeClr val="bg1"/>
                </a:solidFill>
              </a:rPr>
              <a:t>{</a:t>
            </a:r>
          </a:p>
          <a:p>
            <a:r>
              <a:rPr lang="es-MX" sz="1100" b="1" dirty="0">
                <a:solidFill>
                  <a:schemeClr val="bg1"/>
                </a:solidFill>
              </a:rPr>
              <a:t>	border:5px </a:t>
            </a:r>
            <a:r>
              <a:rPr lang="es-MX" sz="1100" b="1" dirty="0" err="1">
                <a:solidFill>
                  <a:schemeClr val="bg1"/>
                </a:solidFill>
              </a:rPr>
              <a:t>solid</a:t>
            </a:r>
            <a:r>
              <a:rPr lang="es-MX" sz="1100" b="1" dirty="0">
                <a:solidFill>
                  <a:schemeClr val="bg1"/>
                </a:solidFill>
              </a:rPr>
              <a:t> </a:t>
            </a:r>
            <a:r>
              <a:rPr lang="es-MX" sz="1100" b="1" dirty="0" err="1">
                <a:solidFill>
                  <a:schemeClr val="bg1"/>
                </a:solidFill>
              </a:rPr>
              <a:t>lightblue</a:t>
            </a:r>
            <a:r>
              <a:rPr lang="es-MX" sz="1100" b="1" dirty="0">
                <a:solidFill>
                  <a:schemeClr val="bg1"/>
                </a:solidFill>
              </a:rPr>
              <a:t>;</a:t>
            </a:r>
          </a:p>
          <a:p>
            <a:r>
              <a:rPr lang="es-MX" sz="1100" b="1" dirty="0">
                <a:solidFill>
                  <a:schemeClr val="bg1"/>
                </a:solidFill>
              </a:rPr>
              <a:t>	box-shadow:10px 10px </a:t>
            </a:r>
            <a:r>
              <a:rPr lang="es-MX" sz="1100" b="1" dirty="0" err="1">
                <a:solidFill>
                  <a:schemeClr val="bg1"/>
                </a:solidFill>
              </a:rPr>
              <a:t>10px</a:t>
            </a:r>
            <a:r>
              <a:rPr lang="es-MX" sz="1100" b="1" dirty="0">
                <a:solidFill>
                  <a:schemeClr val="bg1"/>
                </a:solidFill>
              </a:rPr>
              <a:t> </a:t>
            </a:r>
            <a:r>
              <a:rPr lang="es-MX" sz="1100" b="1" dirty="0" err="1">
                <a:solidFill>
                  <a:schemeClr val="bg1"/>
                </a:solidFill>
              </a:rPr>
              <a:t>black</a:t>
            </a:r>
            <a:r>
              <a:rPr lang="es-MX" sz="1100" b="1" dirty="0">
                <a:solidFill>
                  <a:schemeClr val="bg1"/>
                </a:solidFill>
              </a:rPr>
              <a:t>;</a:t>
            </a:r>
          </a:p>
          <a:p>
            <a:r>
              <a:rPr lang="es-MX" sz="1100" b="1" dirty="0">
                <a:solidFill>
                  <a:schemeClr val="bg1"/>
                </a:solidFill>
              </a:rPr>
              <a:t>	color: blue;</a:t>
            </a:r>
          </a:p>
          <a:p>
            <a:r>
              <a:rPr lang="es-MX" sz="1100" b="1" dirty="0">
                <a:solidFill>
                  <a:schemeClr val="bg1"/>
                </a:solidFill>
              </a:rPr>
              <a:t>	width:300px;</a:t>
            </a:r>
          </a:p>
          <a:p>
            <a:r>
              <a:rPr lang="es-MX" sz="1100" b="1" dirty="0">
                <a:solidFill>
                  <a:schemeClr val="bg1"/>
                </a:solidFill>
              </a:rPr>
              <a:t>}</a:t>
            </a:r>
          </a:p>
          <a:p>
            <a:r>
              <a:rPr lang="es-MX" sz="1100" b="1" dirty="0">
                <a:solidFill>
                  <a:schemeClr val="bg1"/>
                </a:solidFill>
              </a:rPr>
              <a:t>&lt;/</a:t>
            </a:r>
            <a:r>
              <a:rPr lang="es-MX" sz="1100" b="1" dirty="0" err="1">
                <a:solidFill>
                  <a:schemeClr val="bg1"/>
                </a:solidFill>
              </a:rPr>
              <a:t>style</a:t>
            </a:r>
            <a:r>
              <a:rPr lang="es-MX" sz="1100" b="1" dirty="0">
                <a:solidFill>
                  <a:schemeClr val="bg1"/>
                </a:solidFill>
              </a:rPr>
              <a:t>&gt;</a:t>
            </a:r>
          </a:p>
        </p:txBody>
      </p:sp>
      <p:sp>
        <p:nvSpPr>
          <p:cNvPr id="26" name="CuadroTexto 25">
            <a:extLst>
              <a:ext uri="{FF2B5EF4-FFF2-40B4-BE49-F238E27FC236}">
                <a16:creationId xmlns:a16="http://schemas.microsoft.com/office/drawing/2014/main" id="{43BE8EE8-C4DF-98C6-E755-61B3512BA97E}"/>
              </a:ext>
            </a:extLst>
          </p:cNvPr>
          <p:cNvSpPr txBox="1"/>
          <p:nvPr/>
        </p:nvSpPr>
        <p:spPr>
          <a:xfrm>
            <a:off x="13124573" y="1740358"/>
            <a:ext cx="4352266" cy="3139321"/>
          </a:xfrm>
          <a:prstGeom prst="rect">
            <a:avLst/>
          </a:prstGeom>
          <a:noFill/>
        </p:spPr>
        <p:txBody>
          <a:bodyPr wrap="square">
            <a:spAutoFit/>
          </a:bodyPr>
          <a:lstStyle/>
          <a:p>
            <a:r>
              <a:rPr lang="es-MX" dirty="0"/>
              <a:t>Aunque estas </a:t>
            </a:r>
            <a:r>
              <a:rPr lang="es-MX" dirty="0" err="1"/>
              <a:t>pseudoclases</a:t>
            </a:r>
            <a:r>
              <a:rPr lang="es-MX" dirty="0"/>
              <a:t> suelen utilizarse con elementos de formularios como &lt;input&gt;, también pueden utilizarse con otros elementos, como por ejemplo los enlaces &lt;a&gt;. Esta es una excelente oportunidad para personalizar el estilo de los campos de texto de un formulario (&lt;input&gt; y &lt;</a:t>
            </a:r>
            <a:r>
              <a:rPr lang="es-MX" dirty="0" err="1"/>
              <a:t>textarea</a:t>
            </a:r>
            <a:r>
              <a:rPr lang="es-MX" dirty="0"/>
              <a:t>&gt;) mientras el usuario escribe y se mueve por ellos.</a:t>
            </a:r>
          </a:p>
        </p:txBody>
      </p:sp>
    </p:spTree>
    <p:extLst>
      <p:ext uri="{BB962C8B-B14F-4D97-AF65-F5344CB8AC3E}">
        <p14:creationId xmlns:p14="http://schemas.microsoft.com/office/powerpoint/2010/main" val="176247192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82</a:t>
            </a:fld>
            <a:endParaRPr lang="es-MX"/>
          </a:p>
        </p:txBody>
      </p:sp>
      <p:sp>
        <p:nvSpPr>
          <p:cNvPr id="4" name="CuadroTexto 3">
            <a:extLst>
              <a:ext uri="{FF2B5EF4-FFF2-40B4-BE49-F238E27FC236}">
                <a16:creationId xmlns:a16="http://schemas.microsoft.com/office/drawing/2014/main" id="{84867150-F5F3-6FC5-6CF2-3F1ECE605649}"/>
              </a:ext>
            </a:extLst>
          </p:cNvPr>
          <p:cNvSpPr txBox="1"/>
          <p:nvPr/>
        </p:nvSpPr>
        <p:spPr>
          <a:xfrm>
            <a:off x="1250950" y="310447"/>
            <a:ext cx="10140950" cy="1200329"/>
          </a:xfrm>
          <a:prstGeom prst="rect">
            <a:avLst/>
          </a:prstGeom>
          <a:noFill/>
        </p:spPr>
        <p:txBody>
          <a:bodyPr wrap="square">
            <a:spAutoFit/>
          </a:bodyPr>
          <a:lstStyle/>
          <a:p>
            <a:r>
              <a:rPr lang="es-MX" dirty="0"/>
              <a:t>Por otro lado, la </a:t>
            </a:r>
            <a:r>
              <a:rPr lang="es-MX" dirty="0" err="1"/>
              <a:t>pseudoclase</a:t>
            </a:r>
            <a:r>
              <a:rPr lang="es-MX" dirty="0"/>
              <a:t> :</a:t>
            </a:r>
            <a:r>
              <a:rPr lang="es-MX" dirty="0" err="1"/>
              <a:t>checked</a:t>
            </a:r>
            <a:r>
              <a:rPr lang="es-MX" dirty="0"/>
              <a:t> permite aplicar el estilo especificado a los</a:t>
            </a:r>
          </a:p>
          <a:p>
            <a:r>
              <a:rPr lang="es-MX" dirty="0"/>
              <a:t>elementos &lt;input&gt; (casillas de verificación o botones de radio) u &lt;</a:t>
            </a:r>
            <a:r>
              <a:rPr lang="es-MX" dirty="0" err="1"/>
              <a:t>option</a:t>
            </a:r>
            <a:r>
              <a:rPr lang="es-MX" dirty="0"/>
              <a:t>&gt; (la opción</a:t>
            </a:r>
          </a:p>
          <a:p>
            <a:r>
              <a:rPr lang="es-MX" dirty="0"/>
              <a:t>seleccionada de un &lt;</a:t>
            </a:r>
            <a:r>
              <a:rPr lang="es-MX" dirty="0" err="1"/>
              <a:t>select</a:t>
            </a:r>
            <a:r>
              <a:rPr lang="es-MX" dirty="0"/>
              <a:t>&gt;).</a:t>
            </a:r>
          </a:p>
          <a:p>
            <a:r>
              <a:rPr lang="es-MX" dirty="0"/>
              <a:t>Ejemplo.</a:t>
            </a:r>
          </a:p>
        </p:txBody>
      </p:sp>
      <p:pic>
        <p:nvPicPr>
          <p:cNvPr id="19" name="Imagen 18">
            <a:extLst>
              <a:ext uri="{FF2B5EF4-FFF2-40B4-BE49-F238E27FC236}">
                <a16:creationId xmlns:a16="http://schemas.microsoft.com/office/drawing/2014/main" id="{0A7A9AFF-614C-D90F-7A0F-7CF3A953F16E}"/>
              </a:ext>
            </a:extLst>
          </p:cNvPr>
          <p:cNvPicPr>
            <a:picLocks noChangeAspect="1"/>
          </p:cNvPicPr>
          <p:nvPr/>
        </p:nvPicPr>
        <p:blipFill>
          <a:blip r:embed="rId5"/>
          <a:stretch>
            <a:fillRect/>
          </a:stretch>
        </p:blipFill>
        <p:spPr>
          <a:xfrm>
            <a:off x="1342231" y="1523232"/>
            <a:ext cx="5829300" cy="4314825"/>
          </a:xfrm>
          <a:prstGeom prst="rect">
            <a:avLst/>
          </a:prstGeom>
        </p:spPr>
      </p:pic>
      <p:sp>
        <p:nvSpPr>
          <p:cNvPr id="21" name="CuadroTexto 20">
            <a:extLst>
              <a:ext uri="{FF2B5EF4-FFF2-40B4-BE49-F238E27FC236}">
                <a16:creationId xmlns:a16="http://schemas.microsoft.com/office/drawing/2014/main" id="{053C10D3-2A15-C285-9925-2884D7F71E38}"/>
              </a:ext>
            </a:extLst>
          </p:cNvPr>
          <p:cNvSpPr txBox="1"/>
          <p:nvPr/>
        </p:nvSpPr>
        <p:spPr>
          <a:xfrm>
            <a:off x="7272336" y="1439029"/>
            <a:ext cx="10638473" cy="2862322"/>
          </a:xfrm>
          <a:prstGeom prst="rect">
            <a:avLst/>
          </a:prstGeom>
          <a:noFill/>
        </p:spPr>
        <p:txBody>
          <a:bodyPr wrap="square">
            <a:spAutoFit/>
          </a:bodyPr>
          <a:lstStyle/>
          <a:p>
            <a:r>
              <a:rPr lang="es-MX" dirty="0"/>
              <a:t>Este ejemplo añade el selector hermano + para darle formato al &lt;</a:t>
            </a:r>
            <a:r>
              <a:rPr lang="es-MX" dirty="0" err="1"/>
              <a:t>span</a:t>
            </a:r>
            <a:r>
              <a:rPr lang="es-MX" dirty="0"/>
              <a:t>&gt; que contiene el texto y se encuentra colocado a continuación de la casilla &lt;input&gt;. De esta forma, los textos que hayan sido seleccionados, se mostrarán en verde. También da color a los botones de radio que aparecen. </a:t>
            </a:r>
            <a:r>
              <a:rPr lang="es-MX" dirty="0" err="1"/>
              <a:t>Pseudoclases</a:t>
            </a:r>
            <a:r>
              <a:rPr lang="es-MX" dirty="0"/>
              <a:t> de activación. Por norma general, los elementos de un formulario HTML están siempre activados, aunque se pueden desactivar añadiendo el atributo </a:t>
            </a:r>
            <a:r>
              <a:rPr lang="es-MX" dirty="0" err="1"/>
              <a:t>disabled</a:t>
            </a:r>
            <a:r>
              <a:rPr lang="es-MX" dirty="0"/>
              <a:t> (es un atributo booleano, no lleva valor) al elemento HTML en cuestión. Esto es una práctica muy utilizada para impedir al usuario escribir en cierta parte de un formulario porque, por ejemplo, no es aplicable. Existen varias </a:t>
            </a:r>
            <a:r>
              <a:rPr lang="es-MX" dirty="0" err="1"/>
              <a:t>pseudoclases</a:t>
            </a:r>
            <a:r>
              <a:rPr lang="es-MX" dirty="0"/>
              <a:t> para detectar si un campo de un formulario está activado o desactivado:</a:t>
            </a:r>
          </a:p>
          <a:p>
            <a:endParaRPr lang="es-MX" dirty="0"/>
          </a:p>
        </p:txBody>
      </p:sp>
      <p:pic>
        <p:nvPicPr>
          <p:cNvPr id="25" name="Imagen 24">
            <a:extLst>
              <a:ext uri="{FF2B5EF4-FFF2-40B4-BE49-F238E27FC236}">
                <a16:creationId xmlns:a16="http://schemas.microsoft.com/office/drawing/2014/main" id="{942DE686-B9BF-198A-9890-CCAE565EDC42}"/>
              </a:ext>
            </a:extLst>
          </p:cNvPr>
          <p:cNvPicPr>
            <a:picLocks noChangeAspect="1"/>
          </p:cNvPicPr>
          <p:nvPr/>
        </p:nvPicPr>
        <p:blipFill rotWithShape="1">
          <a:blip r:embed="rId6"/>
          <a:srcRect b="8100"/>
          <a:stretch/>
        </p:blipFill>
        <p:spPr>
          <a:xfrm>
            <a:off x="7405048" y="4055484"/>
            <a:ext cx="5090741" cy="2155512"/>
          </a:xfrm>
          <a:prstGeom prst="rect">
            <a:avLst/>
          </a:prstGeom>
        </p:spPr>
      </p:pic>
    </p:spTree>
    <p:extLst>
      <p:ext uri="{BB962C8B-B14F-4D97-AF65-F5344CB8AC3E}">
        <p14:creationId xmlns:p14="http://schemas.microsoft.com/office/powerpoint/2010/main" val="254857959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83</a:t>
            </a:fld>
            <a:endParaRPr lang="es-MX"/>
          </a:p>
        </p:txBody>
      </p:sp>
      <p:sp>
        <p:nvSpPr>
          <p:cNvPr id="19" name="CuadroTexto 18">
            <a:extLst>
              <a:ext uri="{FF2B5EF4-FFF2-40B4-BE49-F238E27FC236}">
                <a16:creationId xmlns:a16="http://schemas.microsoft.com/office/drawing/2014/main" id="{C575A33D-8B45-D3FC-43E4-850767E64EB5}"/>
              </a:ext>
            </a:extLst>
          </p:cNvPr>
          <p:cNvSpPr txBox="1"/>
          <p:nvPr/>
        </p:nvSpPr>
        <p:spPr>
          <a:xfrm>
            <a:off x="1108714" y="242340"/>
            <a:ext cx="10584180" cy="923330"/>
          </a:xfrm>
          <a:prstGeom prst="rect">
            <a:avLst/>
          </a:prstGeom>
          <a:noFill/>
        </p:spPr>
        <p:txBody>
          <a:bodyPr wrap="square">
            <a:spAutoFit/>
          </a:bodyPr>
          <a:lstStyle/>
          <a:p>
            <a:r>
              <a:rPr lang="es-MX" dirty="0"/>
              <a:t>Utilizando las dos primeras </a:t>
            </a:r>
            <a:r>
              <a:rPr lang="es-MX" dirty="0" err="1"/>
              <a:t>pseudoclases</a:t>
            </a:r>
            <a:r>
              <a:rPr lang="es-MX" dirty="0"/>
              <a:t>, bastante </a:t>
            </a:r>
            <a:r>
              <a:rPr lang="es-MX" dirty="0" err="1"/>
              <a:t>autoexplicativas</a:t>
            </a:r>
            <a:r>
              <a:rPr lang="es-MX" dirty="0"/>
              <a:t> por si solas,</a:t>
            </a:r>
          </a:p>
          <a:p>
            <a:r>
              <a:rPr lang="es-MX" dirty="0"/>
              <a:t>podemos seleccionar elementos que se encuentren activados (comportamiento por defecto) o desactivados:</a:t>
            </a:r>
          </a:p>
        </p:txBody>
      </p:sp>
      <p:sp>
        <p:nvSpPr>
          <p:cNvPr id="21" name="CuadroTexto 20">
            <a:extLst>
              <a:ext uri="{FF2B5EF4-FFF2-40B4-BE49-F238E27FC236}">
                <a16:creationId xmlns:a16="http://schemas.microsoft.com/office/drawing/2014/main" id="{91A75610-B3AA-24E2-F0A7-CC689AAFB31C}"/>
              </a:ext>
            </a:extLst>
          </p:cNvPr>
          <p:cNvSpPr txBox="1"/>
          <p:nvPr/>
        </p:nvSpPr>
        <p:spPr>
          <a:xfrm>
            <a:off x="1108714" y="1185838"/>
            <a:ext cx="6903720" cy="4524315"/>
          </a:xfrm>
          <a:prstGeom prst="rect">
            <a:avLst/>
          </a:prstGeom>
          <a:solidFill>
            <a:srgbClr val="B4C7DC"/>
          </a:solidFill>
        </p:spPr>
        <p:txBody>
          <a:bodyPr wrap="square">
            <a:spAutoFit/>
          </a:bodyPr>
          <a:lstStyle/>
          <a:p>
            <a:r>
              <a:rPr lang="es-MX" sz="1600" b="1" dirty="0">
                <a:solidFill>
                  <a:schemeClr val="bg1"/>
                </a:solidFill>
              </a:rPr>
              <a:t>&lt;</a:t>
            </a:r>
            <a:r>
              <a:rPr lang="es-MX" sz="1600" b="1" dirty="0" err="1">
                <a:solidFill>
                  <a:schemeClr val="bg1"/>
                </a:solidFill>
              </a:rPr>
              <a:t>form</a:t>
            </a:r>
            <a:r>
              <a:rPr lang="es-MX" sz="1600" b="1" dirty="0">
                <a:solidFill>
                  <a:schemeClr val="bg1"/>
                </a:solidFill>
              </a:rPr>
              <a:t> </a:t>
            </a:r>
            <a:r>
              <a:rPr lang="es-MX" sz="1600" b="1" dirty="0" err="1">
                <a:solidFill>
                  <a:schemeClr val="bg1"/>
                </a:solidFill>
              </a:rPr>
              <a:t>action</a:t>
            </a:r>
            <a:r>
              <a:rPr lang="es-MX" sz="1600" b="1" dirty="0">
                <a:solidFill>
                  <a:schemeClr val="bg1"/>
                </a:solidFill>
              </a:rPr>
              <a:t>="</a:t>
            </a:r>
            <a:r>
              <a:rPr lang="es-MX" sz="1600" b="1" dirty="0" err="1">
                <a:solidFill>
                  <a:schemeClr val="bg1"/>
                </a:solidFill>
              </a:rPr>
              <a:t>url_of_form</a:t>
            </a:r>
            <a:r>
              <a:rPr lang="es-MX" sz="1600" b="1" dirty="0">
                <a:solidFill>
                  <a:schemeClr val="bg1"/>
                </a:solidFill>
              </a:rPr>
              <a:t>"&gt;</a:t>
            </a:r>
          </a:p>
          <a:p>
            <a:r>
              <a:rPr lang="es-MX" sz="1600" b="1" dirty="0">
                <a:solidFill>
                  <a:schemeClr val="bg1"/>
                </a:solidFill>
              </a:rPr>
              <a:t>&lt;</a:t>
            </a:r>
            <a:r>
              <a:rPr lang="es-MX" sz="1600" b="1" dirty="0" err="1">
                <a:solidFill>
                  <a:schemeClr val="bg1"/>
                </a:solidFill>
              </a:rPr>
              <a:t>label</a:t>
            </a:r>
            <a:r>
              <a:rPr lang="es-MX" sz="1600" b="1" dirty="0">
                <a:solidFill>
                  <a:schemeClr val="bg1"/>
                </a:solidFill>
              </a:rPr>
              <a:t> </a:t>
            </a:r>
            <a:r>
              <a:rPr lang="es-MX" sz="1600" b="1" dirty="0" err="1">
                <a:solidFill>
                  <a:schemeClr val="bg1"/>
                </a:solidFill>
              </a:rPr>
              <a:t>for</a:t>
            </a:r>
            <a:r>
              <a:rPr lang="es-MX" sz="1600" b="1" dirty="0">
                <a:solidFill>
                  <a:schemeClr val="bg1"/>
                </a:solidFill>
              </a:rPr>
              <a:t>="</a:t>
            </a:r>
            <a:r>
              <a:rPr lang="es-MX" sz="1600" b="1" dirty="0" err="1">
                <a:solidFill>
                  <a:schemeClr val="bg1"/>
                </a:solidFill>
              </a:rPr>
              <a:t>FirstField</a:t>
            </a:r>
            <a:r>
              <a:rPr lang="es-MX" sz="1600" b="1" dirty="0">
                <a:solidFill>
                  <a:schemeClr val="bg1"/>
                </a:solidFill>
              </a:rPr>
              <a:t>"&gt;Campo 1 (</a:t>
            </a:r>
            <a:r>
              <a:rPr lang="es-MX" sz="1600" b="1" dirty="0" err="1">
                <a:solidFill>
                  <a:schemeClr val="bg1"/>
                </a:solidFill>
              </a:rPr>
              <a:t>abilitado</a:t>
            </a:r>
            <a:r>
              <a:rPr lang="es-MX" sz="1600" b="1" dirty="0">
                <a:solidFill>
                  <a:schemeClr val="bg1"/>
                </a:solidFill>
              </a:rPr>
              <a:t>):&lt;/</a:t>
            </a:r>
            <a:r>
              <a:rPr lang="es-MX" sz="1600" b="1" dirty="0" err="1">
                <a:solidFill>
                  <a:schemeClr val="bg1"/>
                </a:solidFill>
              </a:rPr>
              <a:t>label</a:t>
            </a:r>
            <a:r>
              <a:rPr lang="es-MX" sz="1600" b="1" dirty="0">
                <a:solidFill>
                  <a:schemeClr val="bg1"/>
                </a:solidFill>
              </a:rPr>
              <a:t>&gt;</a:t>
            </a:r>
          </a:p>
          <a:p>
            <a:r>
              <a:rPr lang="es-MX" sz="1600" b="1" dirty="0">
                <a:solidFill>
                  <a:schemeClr val="bg1"/>
                </a:solidFill>
              </a:rPr>
              <a:t>&lt;input </a:t>
            </a:r>
            <a:r>
              <a:rPr lang="es-MX" sz="1600" b="1" dirty="0" err="1">
                <a:solidFill>
                  <a:schemeClr val="bg1"/>
                </a:solidFill>
              </a:rPr>
              <a:t>type</a:t>
            </a:r>
            <a:r>
              <a:rPr lang="es-MX" sz="1600" b="1" dirty="0">
                <a:solidFill>
                  <a:schemeClr val="bg1"/>
                </a:solidFill>
              </a:rPr>
              <a:t>="</a:t>
            </a:r>
            <a:r>
              <a:rPr lang="es-MX" sz="1600" b="1" dirty="0" err="1">
                <a:solidFill>
                  <a:schemeClr val="bg1"/>
                </a:solidFill>
              </a:rPr>
              <a:t>text</a:t>
            </a:r>
            <a:r>
              <a:rPr lang="es-MX" sz="1600" b="1" dirty="0">
                <a:solidFill>
                  <a:schemeClr val="bg1"/>
                </a:solidFill>
              </a:rPr>
              <a:t>" id="</a:t>
            </a:r>
            <a:r>
              <a:rPr lang="es-MX" sz="1600" b="1" dirty="0" err="1">
                <a:solidFill>
                  <a:schemeClr val="bg1"/>
                </a:solidFill>
              </a:rPr>
              <a:t>FirstField</a:t>
            </a:r>
            <a:r>
              <a:rPr lang="es-MX" sz="1600" b="1" dirty="0">
                <a:solidFill>
                  <a:schemeClr val="bg1"/>
                </a:solidFill>
              </a:rPr>
              <a:t>" </a:t>
            </a:r>
            <a:r>
              <a:rPr lang="es-MX" sz="1600" b="1" dirty="0" err="1">
                <a:solidFill>
                  <a:schemeClr val="bg1"/>
                </a:solidFill>
              </a:rPr>
              <a:t>value</a:t>
            </a:r>
            <a:r>
              <a:rPr lang="es-MX" sz="1600" b="1" dirty="0">
                <a:solidFill>
                  <a:schemeClr val="bg1"/>
                </a:solidFill>
              </a:rPr>
              <a:t>="Escribe aquí"&gt;&lt;</a:t>
            </a:r>
            <a:r>
              <a:rPr lang="es-MX" sz="1600" b="1" dirty="0" err="1">
                <a:solidFill>
                  <a:schemeClr val="bg1"/>
                </a:solidFill>
              </a:rPr>
              <a:t>br</a:t>
            </a:r>
            <a:r>
              <a:rPr lang="es-MX" sz="1600" b="1" dirty="0">
                <a:solidFill>
                  <a:schemeClr val="bg1"/>
                </a:solidFill>
              </a:rPr>
              <a:t>&gt;</a:t>
            </a:r>
          </a:p>
          <a:p>
            <a:r>
              <a:rPr lang="es-MX" sz="1600" b="1" dirty="0">
                <a:solidFill>
                  <a:schemeClr val="bg1"/>
                </a:solidFill>
              </a:rPr>
              <a:t>&lt;</a:t>
            </a:r>
            <a:r>
              <a:rPr lang="es-MX" sz="1600" b="1" dirty="0" err="1">
                <a:solidFill>
                  <a:schemeClr val="bg1"/>
                </a:solidFill>
              </a:rPr>
              <a:t>label</a:t>
            </a:r>
            <a:r>
              <a:rPr lang="es-MX" sz="1600" b="1" dirty="0">
                <a:solidFill>
                  <a:schemeClr val="bg1"/>
                </a:solidFill>
              </a:rPr>
              <a:t> </a:t>
            </a:r>
            <a:r>
              <a:rPr lang="es-MX" sz="1600" b="1" dirty="0" err="1">
                <a:solidFill>
                  <a:schemeClr val="bg1"/>
                </a:solidFill>
              </a:rPr>
              <a:t>for</a:t>
            </a:r>
            <a:r>
              <a:rPr lang="es-MX" sz="1600" b="1" dirty="0">
                <a:solidFill>
                  <a:schemeClr val="bg1"/>
                </a:solidFill>
              </a:rPr>
              <a:t>="</a:t>
            </a:r>
            <a:r>
              <a:rPr lang="es-MX" sz="1600" b="1" dirty="0" err="1">
                <a:solidFill>
                  <a:schemeClr val="bg1"/>
                </a:solidFill>
              </a:rPr>
              <a:t>SecondField</a:t>
            </a:r>
            <a:r>
              <a:rPr lang="es-MX" sz="1600" b="1" dirty="0">
                <a:solidFill>
                  <a:schemeClr val="bg1"/>
                </a:solidFill>
              </a:rPr>
              <a:t>"&gt;Campo 2 (</a:t>
            </a:r>
            <a:r>
              <a:rPr lang="es-MX" sz="1600" b="1" dirty="0" err="1">
                <a:solidFill>
                  <a:schemeClr val="bg1"/>
                </a:solidFill>
              </a:rPr>
              <a:t>desabilitado</a:t>
            </a:r>
            <a:r>
              <a:rPr lang="es-MX" sz="1600" b="1" dirty="0">
                <a:solidFill>
                  <a:schemeClr val="bg1"/>
                </a:solidFill>
              </a:rPr>
              <a:t>):&lt;/</a:t>
            </a:r>
            <a:r>
              <a:rPr lang="es-MX" sz="1600" b="1" dirty="0" err="1">
                <a:solidFill>
                  <a:schemeClr val="bg1"/>
                </a:solidFill>
              </a:rPr>
              <a:t>label</a:t>
            </a:r>
            <a:r>
              <a:rPr lang="es-MX" sz="1600" b="1" dirty="0">
                <a:solidFill>
                  <a:schemeClr val="bg1"/>
                </a:solidFill>
              </a:rPr>
              <a:t>&gt;</a:t>
            </a:r>
          </a:p>
          <a:p>
            <a:r>
              <a:rPr lang="es-MX" sz="1600" b="1" dirty="0">
                <a:solidFill>
                  <a:schemeClr val="bg1"/>
                </a:solidFill>
              </a:rPr>
              <a:t>&lt;input </a:t>
            </a:r>
            <a:r>
              <a:rPr lang="es-MX" sz="1600" b="1" dirty="0" err="1">
                <a:solidFill>
                  <a:schemeClr val="bg1"/>
                </a:solidFill>
              </a:rPr>
              <a:t>type</a:t>
            </a:r>
            <a:r>
              <a:rPr lang="es-MX" sz="1600" b="1" dirty="0">
                <a:solidFill>
                  <a:schemeClr val="bg1"/>
                </a:solidFill>
              </a:rPr>
              <a:t>="</a:t>
            </a:r>
            <a:r>
              <a:rPr lang="es-MX" sz="1600" b="1" dirty="0" err="1">
                <a:solidFill>
                  <a:schemeClr val="bg1"/>
                </a:solidFill>
              </a:rPr>
              <a:t>text</a:t>
            </a:r>
            <a:r>
              <a:rPr lang="es-MX" sz="1600" b="1" dirty="0">
                <a:solidFill>
                  <a:schemeClr val="bg1"/>
                </a:solidFill>
              </a:rPr>
              <a:t>" id="</a:t>
            </a:r>
            <a:r>
              <a:rPr lang="es-MX" sz="1600" b="1" dirty="0" err="1">
                <a:solidFill>
                  <a:schemeClr val="bg1"/>
                </a:solidFill>
              </a:rPr>
              <a:t>SecondField</a:t>
            </a:r>
            <a:r>
              <a:rPr lang="es-MX" sz="1600" b="1" dirty="0">
                <a:solidFill>
                  <a:schemeClr val="bg1"/>
                </a:solidFill>
              </a:rPr>
              <a:t>" </a:t>
            </a:r>
            <a:r>
              <a:rPr lang="es-MX" sz="1600" b="1" dirty="0" err="1">
                <a:solidFill>
                  <a:schemeClr val="bg1"/>
                </a:solidFill>
              </a:rPr>
              <a:t>value</a:t>
            </a:r>
            <a:r>
              <a:rPr lang="es-MX" sz="1600" b="1" dirty="0">
                <a:solidFill>
                  <a:schemeClr val="bg1"/>
                </a:solidFill>
              </a:rPr>
              <a:t>="No está</a:t>
            </a:r>
          </a:p>
          <a:p>
            <a:r>
              <a:rPr lang="es-MX" sz="1600" b="1" dirty="0" err="1">
                <a:solidFill>
                  <a:schemeClr val="bg1"/>
                </a:solidFill>
              </a:rPr>
              <a:t>abilitado</a:t>
            </a:r>
            <a:r>
              <a:rPr lang="es-MX" sz="1600" b="1" dirty="0">
                <a:solidFill>
                  <a:schemeClr val="bg1"/>
                </a:solidFill>
              </a:rPr>
              <a:t>" </a:t>
            </a:r>
            <a:r>
              <a:rPr lang="es-MX" sz="1600" b="1" dirty="0" err="1">
                <a:solidFill>
                  <a:schemeClr val="bg1"/>
                </a:solidFill>
              </a:rPr>
              <a:t>disabled</a:t>
            </a:r>
            <a:r>
              <a:rPr lang="es-MX" sz="1600" b="1" dirty="0">
                <a:solidFill>
                  <a:schemeClr val="bg1"/>
                </a:solidFill>
              </a:rPr>
              <a:t>="</a:t>
            </a:r>
            <a:r>
              <a:rPr lang="es-MX" sz="1600" b="1" dirty="0" err="1">
                <a:solidFill>
                  <a:schemeClr val="bg1"/>
                </a:solidFill>
              </a:rPr>
              <a:t>disabled</a:t>
            </a:r>
            <a:r>
              <a:rPr lang="es-MX" sz="1600" b="1" dirty="0">
                <a:solidFill>
                  <a:schemeClr val="bg1"/>
                </a:solidFill>
              </a:rPr>
              <a:t>"&gt;&lt;</a:t>
            </a:r>
            <a:r>
              <a:rPr lang="es-MX" sz="1600" b="1" dirty="0" err="1">
                <a:solidFill>
                  <a:schemeClr val="bg1"/>
                </a:solidFill>
              </a:rPr>
              <a:t>br</a:t>
            </a:r>
            <a:r>
              <a:rPr lang="es-MX" sz="1600" b="1" dirty="0">
                <a:solidFill>
                  <a:schemeClr val="bg1"/>
                </a:solidFill>
              </a:rPr>
              <a:t>&gt;</a:t>
            </a:r>
          </a:p>
          <a:p>
            <a:r>
              <a:rPr lang="es-MX" sz="1600" b="1" dirty="0">
                <a:solidFill>
                  <a:schemeClr val="bg1"/>
                </a:solidFill>
              </a:rPr>
              <a:t>&lt;input </a:t>
            </a:r>
            <a:r>
              <a:rPr lang="es-MX" sz="1600" b="1" dirty="0" err="1">
                <a:solidFill>
                  <a:schemeClr val="bg1"/>
                </a:solidFill>
              </a:rPr>
              <a:t>type</a:t>
            </a:r>
            <a:r>
              <a:rPr lang="es-MX" sz="1600" b="1" dirty="0">
                <a:solidFill>
                  <a:schemeClr val="bg1"/>
                </a:solidFill>
              </a:rPr>
              <a:t>="</a:t>
            </a:r>
            <a:r>
              <a:rPr lang="es-MX" sz="1600" b="1" dirty="0" err="1">
                <a:solidFill>
                  <a:schemeClr val="bg1"/>
                </a:solidFill>
              </a:rPr>
              <a:t>button</a:t>
            </a:r>
            <a:r>
              <a:rPr lang="es-MX" sz="1600" b="1" dirty="0">
                <a:solidFill>
                  <a:schemeClr val="bg1"/>
                </a:solidFill>
              </a:rPr>
              <a:t>" </a:t>
            </a:r>
            <a:r>
              <a:rPr lang="es-MX" sz="1600" b="1" dirty="0" err="1">
                <a:solidFill>
                  <a:schemeClr val="bg1"/>
                </a:solidFill>
              </a:rPr>
              <a:t>value</a:t>
            </a:r>
            <a:r>
              <a:rPr lang="es-MX" sz="1600" b="1" dirty="0">
                <a:solidFill>
                  <a:schemeClr val="bg1"/>
                </a:solidFill>
              </a:rPr>
              <a:t>="Enviar"&gt;</a:t>
            </a:r>
          </a:p>
          <a:p>
            <a:r>
              <a:rPr lang="es-MX" sz="1600" b="1" dirty="0">
                <a:solidFill>
                  <a:schemeClr val="bg1"/>
                </a:solidFill>
              </a:rPr>
              <a:t>&lt;/</a:t>
            </a:r>
            <a:r>
              <a:rPr lang="es-MX" sz="1600" b="1" dirty="0" err="1">
                <a:solidFill>
                  <a:schemeClr val="bg1"/>
                </a:solidFill>
              </a:rPr>
              <a:t>form</a:t>
            </a:r>
            <a:r>
              <a:rPr lang="es-MX" sz="1600" b="1" dirty="0">
                <a:solidFill>
                  <a:schemeClr val="bg1"/>
                </a:solidFill>
              </a:rPr>
              <a:t>&gt;</a:t>
            </a:r>
          </a:p>
          <a:p>
            <a:r>
              <a:rPr lang="es-MX" sz="1600" b="1" dirty="0">
                <a:solidFill>
                  <a:schemeClr val="bg1"/>
                </a:solidFill>
              </a:rPr>
              <a:t>&lt;</a:t>
            </a:r>
            <a:r>
              <a:rPr lang="es-MX" sz="1600" b="1" dirty="0" err="1">
                <a:solidFill>
                  <a:schemeClr val="bg1"/>
                </a:solidFill>
              </a:rPr>
              <a:t>style</a:t>
            </a:r>
            <a:r>
              <a:rPr lang="es-MX" sz="1600" b="1" dirty="0">
                <a:solidFill>
                  <a:schemeClr val="bg1"/>
                </a:solidFill>
              </a:rPr>
              <a:t>&gt;</a:t>
            </a:r>
          </a:p>
          <a:p>
            <a:r>
              <a:rPr lang="es-MX" sz="1600" b="1" dirty="0" err="1">
                <a:solidFill>
                  <a:schemeClr val="bg1"/>
                </a:solidFill>
              </a:rPr>
              <a:t>input:enabled</a:t>
            </a:r>
            <a:r>
              <a:rPr lang="es-MX" sz="1600" b="1" dirty="0">
                <a:solidFill>
                  <a:schemeClr val="bg1"/>
                </a:solidFill>
              </a:rPr>
              <a:t> {</a:t>
            </a:r>
          </a:p>
          <a:p>
            <a:r>
              <a:rPr lang="es-MX" sz="1600" b="1" dirty="0">
                <a:solidFill>
                  <a:schemeClr val="bg1"/>
                </a:solidFill>
              </a:rPr>
              <a:t>color: </a:t>
            </a:r>
            <a:r>
              <a:rPr lang="es-MX" sz="1600" b="1" dirty="0" err="1">
                <a:solidFill>
                  <a:schemeClr val="bg1"/>
                </a:solidFill>
              </a:rPr>
              <a:t>cyan</a:t>
            </a:r>
            <a:r>
              <a:rPr lang="es-MX" sz="1600" b="1" dirty="0">
                <a:solidFill>
                  <a:schemeClr val="bg1"/>
                </a:solidFill>
              </a:rPr>
              <a:t>;</a:t>
            </a:r>
          </a:p>
          <a:p>
            <a:r>
              <a:rPr lang="es-MX" sz="1600" b="1" dirty="0" err="1">
                <a:solidFill>
                  <a:schemeClr val="bg1"/>
                </a:solidFill>
              </a:rPr>
              <a:t>background</a:t>
            </a:r>
            <a:r>
              <a:rPr lang="es-MX" sz="1600" b="1" dirty="0">
                <a:solidFill>
                  <a:schemeClr val="bg1"/>
                </a:solidFill>
              </a:rPr>
              <a:t>-color: </a:t>
            </a:r>
            <a:r>
              <a:rPr lang="es-MX" sz="1600" b="1" dirty="0" err="1">
                <a:solidFill>
                  <a:schemeClr val="bg1"/>
                </a:solidFill>
              </a:rPr>
              <a:t>orange</a:t>
            </a:r>
            <a:r>
              <a:rPr lang="es-MX" sz="1600" b="1" dirty="0">
                <a:solidFill>
                  <a:schemeClr val="bg1"/>
                </a:solidFill>
              </a:rPr>
              <a:t>;</a:t>
            </a:r>
          </a:p>
          <a:p>
            <a:r>
              <a:rPr lang="es-MX" sz="1600" b="1" dirty="0">
                <a:solidFill>
                  <a:schemeClr val="bg1"/>
                </a:solidFill>
              </a:rPr>
              <a:t>}</a:t>
            </a:r>
          </a:p>
          <a:p>
            <a:r>
              <a:rPr lang="es-MX" sz="1600" b="1" dirty="0" err="1">
                <a:solidFill>
                  <a:schemeClr val="bg1"/>
                </a:solidFill>
              </a:rPr>
              <a:t>input:disabled</a:t>
            </a:r>
            <a:r>
              <a:rPr lang="es-MX" sz="1600" b="1" dirty="0">
                <a:solidFill>
                  <a:schemeClr val="bg1"/>
                </a:solidFill>
              </a:rPr>
              <a:t> {</a:t>
            </a:r>
          </a:p>
          <a:p>
            <a:r>
              <a:rPr lang="es-MX" sz="1600" b="1" dirty="0">
                <a:solidFill>
                  <a:schemeClr val="bg1"/>
                </a:solidFill>
              </a:rPr>
              <a:t>color: #aaa;</a:t>
            </a:r>
          </a:p>
          <a:p>
            <a:r>
              <a:rPr lang="es-MX" sz="1600" b="1" dirty="0" err="1">
                <a:solidFill>
                  <a:schemeClr val="bg1"/>
                </a:solidFill>
              </a:rPr>
              <a:t>background</a:t>
            </a:r>
            <a:r>
              <a:rPr lang="es-MX" sz="1600" b="1" dirty="0">
                <a:solidFill>
                  <a:schemeClr val="bg1"/>
                </a:solidFill>
              </a:rPr>
              <a:t>-color: blue;</a:t>
            </a:r>
          </a:p>
          <a:p>
            <a:r>
              <a:rPr lang="es-MX" sz="1600" b="1" dirty="0">
                <a:solidFill>
                  <a:schemeClr val="bg1"/>
                </a:solidFill>
              </a:rPr>
              <a:t>}</a:t>
            </a:r>
          </a:p>
          <a:p>
            <a:r>
              <a:rPr lang="es-MX" sz="1600" b="1" dirty="0">
                <a:solidFill>
                  <a:schemeClr val="bg1"/>
                </a:solidFill>
              </a:rPr>
              <a:t>&lt;/</a:t>
            </a:r>
            <a:r>
              <a:rPr lang="es-MX" sz="1600" b="1" dirty="0" err="1">
                <a:solidFill>
                  <a:schemeClr val="bg1"/>
                </a:solidFill>
              </a:rPr>
              <a:t>style</a:t>
            </a:r>
            <a:r>
              <a:rPr lang="es-MX" sz="1600" b="1" dirty="0">
                <a:solidFill>
                  <a:schemeClr val="bg1"/>
                </a:solidFill>
              </a:rPr>
              <a:t>&gt;</a:t>
            </a:r>
          </a:p>
        </p:txBody>
      </p:sp>
      <p:sp>
        <p:nvSpPr>
          <p:cNvPr id="23" name="CuadroTexto 22">
            <a:extLst>
              <a:ext uri="{FF2B5EF4-FFF2-40B4-BE49-F238E27FC236}">
                <a16:creationId xmlns:a16="http://schemas.microsoft.com/office/drawing/2014/main" id="{4ABC1CF7-F726-6BFF-D050-977EDF88700A}"/>
              </a:ext>
            </a:extLst>
          </p:cNvPr>
          <p:cNvSpPr txBox="1"/>
          <p:nvPr/>
        </p:nvSpPr>
        <p:spPr>
          <a:xfrm>
            <a:off x="8251726" y="1077042"/>
            <a:ext cx="9486900" cy="923330"/>
          </a:xfrm>
          <a:prstGeom prst="rect">
            <a:avLst/>
          </a:prstGeom>
          <a:noFill/>
        </p:spPr>
        <p:txBody>
          <a:bodyPr wrap="square">
            <a:spAutoFit/>
          </a:bodyPr>
          <a:lstStyle/>
          <a:p>
            <a:r>
              <a:rPr lang="es-MX" dirty="0"/>
              <a:t>Por otro lado, las </a:t>
            </a:r>
            <a:r>
              <a:rPr lang="es-MX" dirty="0" err="1"/>
              <a:t>pseudoclases</a:t>
            </a:r>
            <a:r>
              <a:rPr lang="es-MX" dirty="0"/>
              <a:t> </a:t>
            </a:r>
            <a:r>
              <a:rPr lang="es-MX" dirty="0" err="1"/>
              <a:t>read-only</a:t>
            </a:r>
            <a:r>
              <a:rPr lang="es-MX" dirty="0"/>
              <a:t> y </a:t>
            </a:r>
            <a:r>
              <a:rPr lang="es-MX" dirty="0" err="1"/>
              <a:t>read-write</a:t>
            </a:r>
            <a:r>
              <a:rPr lang="es-MX" dirty="0"/>
              <a:t> nos permiten seleccionar y diferenciar elementos que se encuentran en modo de solo lectura (tienen especificado el atributo </a:t>
            </a:r>
            <a:r>
              <a:rPr lang="es-MX" dirty="0" err="1"/>
              <a:t>readonly</a:t>
            </a:r>
            <a:r>
              <a:rPr lang="es-MX" dirty="0"/>
              <a:t> en el HTML) o no:</a:t>
            </a:r>
          </a:p>
        </p:txBody>
      </p:sp>
      <p:pic>
        <p:nvPicPr>
          <p:cNvPr id="25" name="Imagen 24">
            <a:extLst>
              <a:ext uri="{FF2B5EF4-FFF2-40B4-BE49-F238E27FC236}">
                <a16:creationId xmlns:a16="http://schemas.microsoft.com/office/drawing/2014/main" id="{47B4653A-6E03-1412-E24D-7C3F784BE9D3}"/>
              </a:ext>
            </a:extLst>
          </p:cNvPr>
          <p:cNvPicPr>
            <a:picLocks noChangeAspect="1"/>
          </p:cNvPicPr>
          <p:nvPr/>
        </p:nvPicPr>
        <p:blipFill>
          <a:blip r:embed="rId5"/>
          <a:stretch>
            <a:fillRect/>
          </a:stretch>
        </p:blipFill>
        <p:spPr>
          <a:xfrm>
            <a:off x="8309962" y="1958651"/>
            <a:ext cx="5819775" cy="2733675"/>
          </a:xfrm>
          <a:prstGeom prst="rect">
            <a:avLst/>
          </a:prstGeom>
        </p:spPr>
      </p:pic>
      <p:sp>
        <p:nvSpPr>
          <p:cNvPr id="27" name="CuadroTexto 26">
            <a:extLst>
              <a:ext uri="{FF2B5EF4-FFF2-40B4-BE49-F238E27FC236}">
                <a16:creationId xmlns:a16="http://schemas.microsoft.com/office/drawing/2014/main" id="{CCD88F2D-7BB6-4B6B-2124-644E7C58B41F}"/>
              </a:ext>
            </a:extLst>
          </p:cNvPr>
          <p:cNvSpPr txBox="1"/>
          <p:nvPr/>
        </p:nvSpPr>
        <p:spPr>
          <a:xfrm>
            <a:off x="8251726" y="4646951"/>
            <a:ext cx="9688171" cy="1754326"/>
          </a:xfrm>
          <a:prstGeom prst="rect">
            <a:avLst/>
          </a:prstGeom>
          <a:noFill/>
        </p:spPr>
        <p:txBody>
          <a:bodyPr wrap="square">
            <a:spAutoFit/>
          </a:bodyPr>
          <a:lstStyle/>
          <a:p>
            <a:r>
              <a:rPr lang="es-MX" dirty="0"/>
              <a:t>En el ejemplo anterior, la </a:t>
            </a:r>
            <a:r>
              <a:rPr lang="es-MX" dirty="0" err="1"/>
              <a:t>pseudoclase</a:t>
            </a:r>
            <a:r>
              <a:rPr lang="es-MX" dirty="0"/>
              <a:t> :</a:t>
            </a:r>
            <a:r>
              <a:rPr lang="es-MX" dirty="0" err="1"/>
              <a:t>read-only</a:t>
            </a:r>
            <a:r>
              <a:rPr lang="es-MX" dirty="0"/>
              <a:t> le da estilo a aquellos campos &lt;input&gt; de un formulario que están marcados con el atributo de sólo lectura </a:t>
            </a:r>
            <a:r>
              <a:rPr lang="es-MX" dirty="0" err="1"/>
              <a:t>readonly</a:t>
            </a:r>
            <a:r>
              <a:rPr lang="es-MX" dirty="0"/>
              <a:t>. La diferencia entre un campo con atributo </a:t>
            </a:r>
            <a:r>
              <a:rPr lang="es-MX" dirty="0" err="1"/>
              <a:t>disabled</a:t>
            </a:r>
            <a:r>
              <a:rPr lang="es-MX" dirty="0"/>
              <a:t> y un campo con atributo </a:t>
            </a:r>
            <a:r>
              <a:rPr lang="es-MX" dirty="0" err="1"/>
              <a:t>readonly</a:t>
            </a:r>
            <a:r>
              <a:rPr lang="es-MX" dirty="0"/>
              <a:t> es que la información del campo con </a:t>
            </a:r>
            <a:r>
              <a:rPr lang="es-MX" dirty="0" err="1"/>
              <a:t>readonly</a:t>
            </a:r>
            <a:r>
              <a:rPr lang="es-MX" dirty="0"/>
              <a:t> se enviará a través del formulario, mientras que la del campo con </a:t>
            </a:r>
            <a:r>
              <a:rPr lang="es-MX" dirty="0" err="1"/>
              <a:t>disabled</a:t>
            </a:r>
            <a:r>
              <a:rPr lang="es-MX" dirty="0"/>
              <a:t> no se enviará. Aún así, ambas no permiten modificar el valor.</a:t>
            </a:r>
          </a:p>
        </p:txBody>
      </p:sp>
    </p:spTree>
    <p:extLst>
      <p:ext uri="{BB962C8B-B14F-4D97-AF65-F5344CB8AC3E}">
        <p14:creationId xmlns:p14="http://schemas.microsoft.com/office/powerpoint/2010/main" val="38647769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84</a:t>
            </a:fld>
            <a:endParaRPr lang="es-MX"/>
          </a:p>
        </p:txBody>
      </p:sp>
      <p:sp>
        <p:nvSpPr>
          <p:cNvPr id="4" name="CuadroTexto 3">
            <a:extLst>
              <a:ext uri="{FF2B5EF4-FFF2-40B4-BE49-F238E27FC236}">
                <a16:creationId xmlns:a16="http://schemas.microsoft.com/office/drawing/2014/main" id="{47974699-FA56-38A3-7D48-38373A2AA0AD}"/>
              </a:ext>
            </a:extLst>
          </p:cNvPr>
          <p:cNvSpPr txBox="1"/>
          <p:nvPr/>
        </p:nvSpPr>
        <p:spPr>
          <a:xfrm>
            <a:off x="1234440" y="310447"/>
            <a:ext cx="9006840" cy="923330"/>
          </a:xfrm>
          <a:prstGeom prst="rect">
            <a:avLst/>
          </a:prstGeom>
          <a:noFill/>
        </p:spPr>
        <p:txBody>
          <a:bodyPr wrap="square">
            <a:spAutoFit/>
          </a:bodyPr>
          <a:lstStyle/>
          <a:p>
            <a:r>
              <a:rPr lang="es-MX" dirty="0"/>
              <a:t>Por otro lado, la </a:t>
            </a:r>
            <a:r>
              <a:rPr lang="es-MX" dirty="0" err="1"/>
              <a:t>pseudoclase</a:t>
            </a:r>
            <a:r>
              <a:rPr lang="es-MX" dirty="0"/>
              <a:t> :</a:t>
            </a:r>
            <a:r>
              <a:rPr lang="es-MX" dirty="0" err="1"/>
              <a:t>read-write</a:t>
            </a:r>
            <a:r>
              <a:rPr lang="es-MX" dirty="0"/>
              <a:t> es muy útil para dar estilos a todos aquellos elementos que son editables por el usuario, sean campos de texto &lt;input&gt; o &lt;</a:t>
            </a:r>
            <a:r>
              <a:rPr lang="es-MX" dirty="0" err="1"/>
              <a:t>textarea</a:t>
            </a:r>
            <a:r>
              <a:rPr lang="es-MX" dirty="0"/>
              <a:t>&gt;.</a:t>
            </a:r>
          </a:p>
        </p:txBody>
      </p:sp>
      <p:pic>
        <p:nvPicPr>
          <p:cNvPr id="19" name="Imagen 18">
            <a:extLst>
              <a:ext uri="{FF2B5EF4-FFF2-40B4-BE49-F238E27FC236}">
                <a16:creationId xmlns:a16="http://schemas.microsoft.com/office/drawing/2014/main" id="{2BCA8FB9-EC01-8EE6-0401-29AC92C84D1A}"/>
              </a:ext>
            </a:extLst>
          </p:cNvPr>
          <p:cNvPicPr>
            <a:picLocks noChangeAspect="1"/>
          </p:cNvPicPr>
          <p:nvPr/>
        </p:nvPicPr>
        <p:blipFill>
          <a:blip r:embed="rId5"/>
          <a:stretch>
            <a:fillRect/>
          </a:stretch>
        </p:blipFill>
        <p:spPr>
          <a:xfrm>
            <a:off x="1346994" y="1328307"/>
            <a:ext cx="5819775" cy="2914650"/>
          </a:xfrm>
          <a:prstGeom prst="rect">
            <a:avLst/>
          </a:prstGeom>
        </p:spPr>
      </p:pic>
      <p:sp>
        <p:nvSpPr>
          <p:cNvPr id="21" name="CuadroTexto 20">
            <a:extLst>
              <a:ext uri="{FF2B5EF4-FFF2-40B4-BE49-F238E27FC236}">
                <a16:creationId xmlns:a16="http://schemas.microsoft.com/office/drawing/2014/main" id="{6B55F983-55F5-072D-9BDD-63C5089818C4}"/>
              </a:ext>
            </a:extLst>
          </p:cNvPr>
          <p:cNvSpPr txBox="1"/>
          <p:nvPr/>
        </p:nvSpPr>
        <p:spPr>
          <a:xfrm>
            <a:off x="8069580" y="3465008"/>
            <a:ext cx="9006840" cy="923330"/>
          </a:xfrm>
          <a:prstGeom prst="rect">
            <a:avLst/>
          </a:prstGeom>
          <a:noFill/>
        </p:spPr>
        <p:txBody>
          <a:bodyPr wrap="square">
            <a:spAutoFit/>
          </a:bodyPr>
          <a:lstStyle/>
          <a:p>
            <a:r>
              <a:rPr lang="es-MX" dirty="0"/>
              <a:t>La </a:t>
            </a:r>
            <a:r>
              <a:rPr lang="es-MX" dirty="0" err="1"/>
              <a:t>pseudoclase</a:t>
            </a:r>
            <a:r>
              <a:rPr lang="es-MX" dirty="0"/>
              <a:t> </a:t>
            </a:r>
            <a:r>
              <a:rPr lang="es-MX" dirty="0" err="1"/>
              <a:t>read-write</a:t>
            </a:r>
            <a:r>
              <a:rPr lang="es-MX" dirty="0"/>
              <a:t> da estilo también a elementos HTML que contengan el atributo </a:t>
            </a:r>
            <a:r>
              <a:rPr lang="es-MX" dirty="0" err="1"/>
              <a:t>contenteditable</a:t>
            </a:r>
            <a:r>
              <a:rPr lang="es-MX" dirty="0"/>
              <a:t>, como por ejemplo un párrafo editable por el usuario con dicho atributo.</a:t>
            </a:r>
          </a:p>
        </p:txBody>
      </p:sp>
      <p:pic>
        <p:nvPicPr>
          <p:cNvPr id="23" name="Imagen 22">
            <a:extLst>
              <a:ext uri="{FF2B5EF4-FFF2-40B4-BE49-F238E27FC236}">
                <a16:creationId xmlns:a16="http://schemas.microsoft.com/office/drawing/2014/main" id="{0A1E8DBD-DD9B-6047-6C1F-040019632204}"/>
              </a:ext>
            </a:extLst>
          </p:cNvPr>
          <p:cNvPicPr>
            <a:picLocks noChangeAspect="1"/>
          </p:cNvPicPr>
          <p:nvPr/>
        </p:nvPicPr>
        <p:blipFill>
          <a:blip r:embed="rId6"/>
          <a:stretch>
            <a:fillRect/>
          </a:stretch>
        </p:blipFill>
        <p:spPr>
          <a:xfrm>
            <a:off x="11909326" y="4103966"/>
            <a:ext cx="5829300" cy="2047875"/>
          </a:xfrm>
          <a:prstGeom prst="rect">
            <a:avLst/>
          </a:prstGeom>
        </p:spPr>
      </p:pic>
    </p:spTree>
    <p:extLst>
      <p:ext uri="{BB962C8B-B14F-4D97-AF65-F5344CB8AC3E}">
        <p14:creationId xmlns:p14="http://schemas.microsoft.com/office/powerpoint/2010/main" val="340324153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Imagen 20">
            <a:extLst>
              <a:ext uri="{FF2B5EF4-FFF2-40B4-BE49-F238E27FC236}">
                <a16:creationId xmlns:a16="http://schemas.microsoft.com/office/drawing/2014/main" id="{13BACCE5-004A-AF06-2F24-75E2A6F78D81}"/>
              </a:ext>
            </a:extLst>
          </p:cNvPr>
          <p:cNvPicPr>
            <a:picLocks noChangeAspect="1"/>
          </p:cNvPicPr>
          <p:nvPr/>
        </p:nvPicPr>
        <p:blipFill>
          <a:blip r:embed="rId2"/>
          <a:stretch>
            <a:fillRect/>
          </a:stretch>
        </p:blipFill>
        <p:spPr>
          <a:xfrm>
            <a:off x="1331997" y="3810067"/>
            <a:ext cx="7010400" cy="2124075"/>
          </a:xfrm>
          <a:prstGeom prst="rect">
            <a:avLst/>
          </a:prstGeom>
        </p:spPr>
      </p:pic>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3"/>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3"/>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3"/>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4"/>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3"/>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3"/>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3"/>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5"/>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85</a:t>
            </a:fld>
            <a:endParaRPr lang="es-MX"/>
          </a:p>
        </p:txBody>
      </p:sp>
      <p:sp>
        <p:nvSpPr>
          <p:cNvPr id="4" name="CuadroTexto 3">
            <a:extLst>
              <a:ext uri="{FF2B5EF4-FFF2-40B4-BE49-F238E27FC236}">
                <a16:creationId xmlns:a16="http://schemas.microsoft.com/office/drawing/2014/main" id="{FE87AFCF-28BD-81C7-381F-24CC9A4C7473}"/>
              </a:ext>
            </a:extLst>
          </p:cNvPr>
          <p:cNvSpPr txBox="1"/>
          <p:nvPr/>
        </p:nvSpPr>
        <p:spPr>
          <a:xfrm>
            <a:off x="1143822" y="242340"/>
            <a:ext cx="7198573" cy="2031325"/>
          </a:xfrm>
          <a:prstGeom prst="rect">
            <a:avLst/>
          </a:prstGeom>
          <a:noFill/>
        </p:spPr>
        <p:txBody>
          <a:bodyPr wrap="square">
            <a:spAutoFit/>
          </a:bodyPr>
          <a:lstStyle/>
          <a:p>
            <a:r>
              <a:rPr lang="es-MX" dirty="0" err="1"/>
              <a:t>Pseudoclases</a:t>
            </a:r>
            <a:r>
              <a:rPr lang="es-MX" dirty="0"/>
              <a:t> de validación. En HTML5 es posible dotar de capacidades de validación a los campos de un formulario, pudiendo interactuar desde </a:t>
            </a:r>
            <a:r>
              <a:rPr lang="es-MX" dirty="0" err="1"/>
              <a:t>Javascript</a:t>
            </a:r>
            <a:r>
              <a:rPr lang="es-MX" dirty="0"/>
              <a:t> o incluso desde CSS. Con estas validaciones podemos asegurarnos de que el usuario escribe en un campo de un formulario el valor esperado que debería. Existen algunas </a:t>
            </a:r>
            <a:r>
              <a:rPr lang="es-MX" dirty="0" err="1"/>
              <a:t>pseudoclases</a:t>
            </a:r>
            <a:r>
              <a:rPr lang="es-MX" dirty="0"/>
              <a:t> útiles para las validaciones, como por ejemplo las siguientes:</a:t>
            </a:r>
          </a:p>
        </p:txBody>
      </p:sp>
      <p:pic>
        <p:nvPicPr>
          <p:cNvPr id="19" name="Imagen 18">
            <a:extLst>
              <a:ext uri="{FF2B5EF4-FFF2-40B4-BE49-F238E27FC236}">
                <a16:creationId xmlns:a16="http://schemas.microsoft.com/office/drawing/2014/main" id="{21468F76-EFDF-7982-F524-096FAD82D47C}"/>
              </a:ext>
            </a:extLst>
          </p:cNvPr>
          <p:cNvPicPr>
            <a:picLocks noChangeAspect="1"/>
          </p:cNvPicPr>
          <p:nvPr/>
        </p:nvPicPr>
        <p:blipFill rotWithShape="1">
          <a:blip r:embed="rId6"/>
          <a:srcRect b="8847"/>
          <a:stretch/>
        </p:blipFill>
        <p:spPr>
          <a:xfrm>
            <a:off x="1334611" y="2603341"/>
            <a:ext cx="7010400" cy="1423896"/>
          </a:xfrm>
          <a:prstGeom prst="rect">
            <a:avLst/>
          </a:prstGeom>
        </p:spPr>
      </p:pic>
      <p:sp>
        <p:nvSpPr>
          <p:cNvPr id="23" name="CuadroTexto 22">
            <a:extLst>
              <a:ext uri="{FF2B5EF4-FFF2-40B4-BE49-F238E27FC236}">
                <a16:creationId xmlns:a16="http://schemas.microsoft.com/office/drawing/2014/main" id="{3F0B4E39-20FB-0361-B94E-A14D06E918F8}"/>
              </a:ext>
            </a:extLst>
          </p:cNvPr>
          <p:cNvSpPr txBox="1"/>
          <p:nvPr/>
        </p:nvSpPr>
        <p:spPr>
          <a:xfrm>
            <a:off x="11219850" y="1379525"/>
            <a:ext cx="5970813" cy="1477328"/>
          </a:xfrm>
          <a:prstGeom prst="rect">
            <a:avLst/>
          </a:prstGeom>
          <a:noFill/>
        </p:spPr>
        <p:txBody>
          <a:bodyPr wrap="square">
            <a:spAutoFit/>
          </a:bodyPr>
          <a:lstStyle/>
          <a:p>
            <a:r>
              <a:rPr lang="es-MX" dirty="0" err="1"/>
              <a:t>Pseudoclases</a:t>
            </a:r>
            <a:r>
              <a:rPr lang="es-MX" dirty="0"/>
              <a:t> de negación. Existe una </a:t>
            </a:r>
            <a:r>
              <a:rPr lang="es-MX" dirty="0" err="1"/>
              <a:t>pseudoclase</a:t>
            </a:r>
            <a:r>
              <a:rPr lang="es-MX" dirty="0"/>
              <a:t> muy útil, denominada </a:t>
            </a:r>
            <a:r>
              <a:rPr lang="es-MX" dirty="0" err="1"/>
              <a:t>pseudoclase</a:t>
            </a:r>
            <a:r>
              <a:rPr lang="es-MX" dirty="0"/>
              <a:t> de negación. Permite seleccionar todos los elementos que no cumplan los selectores indicados entre paréntesis. Veamos un ejemplo:</a:t>
            </a:r>
          </a:p>
        </p:txBody>
      </p:sp>
      <p:pic>
        <p:nvPicPr>
          <p:cNvPr id="25" name="Imagen 24">
            <a:extLst>
              <a:ext uri="{FF2B5EF4-FFF2-40B4-BE49-F238E27FC236}">
                <a16:creationId xmlns:a16="http://schemas.microsoft.com/office/drawing/2014/main" id="{9CC0C89B-836E-63FC-F6E8-308EA1FF9C54}"/>
              </a:ext>
            </a:extLst>
          </p:cNvPr>
          <p:cNvPicPr>
            <a:picLocks noChangeAspect="1"/>
          </p:cNvPicPr>
          <p:nvPr/>
        </p:nvPicPr>
        <p:blipFill>
          <a:blip r:embed="rId7"/>
          <a:stretch>
            <a:fillRect/>
          </a:stretch>
        </p:blipFill>
        <p:spPr>
          <a:xfrm>
            <a:off x="11328151" y="2850867"/>
            <a:ext cx="5819775" cy="1381125"/>
          </a:xfrm>
          <a:prstGeom prst="rect">
            <a:avLst/>
          </a:prstGeom>
        </p:spPr>
      </p:pic>
      <p:sp>
        <p:nvSpPr>
          <p:cNvPr id="27" name="CuadroTexto 26">
            <a:extLst>
              <a:ext uri="{FF2B5EF4-FFF2-40B4-BE49-F238E27FC236}">
                <a16:creationId xmlns:a16="http://schemas.microsoft.com/office/drawing/2014/main" id="{E4F422E7-A5D5-1786-2F50-33ABA4734AB9}"/>
              </a:ext>
            </a:extLst>
          </p:cNvPr>
          <p:cNvSpPr txBox="1"/>
          <p:nvPr/>
        </p:nvSpPr>
        <p:spPr>
          <a:xfrm>
            <a:off x="11285414" y="4244448"/>
            <a:ext cx="5635259" cy="2031325"/>
          </a:xfrm>
          <a:prstGeom prst="rect">
            <a:avLst/>
          </a:prstGeom>
          <a:noFill/>
        </p:spPr>
        <p:txBody>
          <a:bodyPr wrap="square">
            <a:spAutoFit/>
          </a:bodyPr>
          <a:lstStyle/>
          <a:p>
            <a:r>
              <a:rPr lang="es-MX" dirty="0"/>
              <a:t>Este pequeño fragmento de código nos indica que todos los párrafos (elementos &lt;p&gt;) que no pertenezcan a la clase general, se les aplique el estilo especificado. Las reglas de negación pueden ser complejas, ineficientes y poco escalables. Intenta utilizarlas sólo en los casos que sea absolutamente necesario.</a:t>
            </a:r>
          </a:p>
        </p:txBody>
      </p:sp>
      <p:cxnSp>
        <p:nvCxnSpPr>
          <p:cNvPr id="28" name="Conector recto 27">
            <a:extLst>
              <a:ext uri="{FF2B5EF4-FFF2-40B4-BE49-F238E27FC236}">
                <a16:creationId xmlns:a16="http://schemas.microsoft.com/office/drawing/2014/main" id="{C9DAEFB9-FFF9-C6B0-8188-0CBECE2483CC}"/>
              </a:ext>
            </a:extLst>
          </p:cNvPr>
          <p:cNvCxnSpPr>
            <a:cxnSpLocks/>
          </p:cNvCxnSpPr>
          <p:nvPr/>
        </p:nvCxnSpPr>
        <p:spPr>
          <a:xfrm>
            <a:off x="9742021" y="537210"/>
            <a:ext cx="0" cy="5399337"/>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08726354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86</a:t>
            </a:fld>
            <a:endParaRPr lang="es-MX"/>
          </a:p>
        </p:txBody>
      </p:sp>
      <p:pic>
        <p:nvPicPr>
          <p:cNvPr id="4" name="Imagen 3">
            <a:extLst>
              <a:ext uri="{FF2B5EF4-FFF2-40B4-BE49-F238E27FC236}">
                <a16:creationId xmlns:a16="http://schemas.microsoft.com/office/drawing/2014/main" id="{4FD9967E-8216-7E13-CCC4-40B6D892BF58}"/>
              </a:ext>
            </a:extLst>
          </p:cNvPr>
          <p:cNvPicPr>
            <a:picLocks noChangeAspect="1"/>
          </p:cNvPicPr>
          <p:nvPr/>
        </p:nvPicPr>
        <p:blipFill>
          <a:blip r:embed="rId5"/>
          <a:stretch>
            <a:fillRect/>
          </a:stretch>
        </p:blipFill>
        <p:spPr>
          <a:xfrm>
            <a:off x="4414044" y="519049"/>
            <a:ext cx="8143875" cy="4171950"/>
          </a:xfrm>
          <a:prstGeom prst="rect">
            <a:avLst/>
          </a:prstGeom>
        </p:spPr>
      </p:pic>
      <p:pic>
        <p:nvPicPr>
          <p:cNvPr id="19" name="Imagen 18">
            <a:extLst>
              <a:ext uri="{FF2B5EF4-FFF2-40B4-BE49-F238E27FC236}">
                <a16:creationId xmlns:a16="http://schemas.microsoft.com/office/drawing/2014/main" id="{20915143-9B76-5ADE-39A5-6C621721FC7E}"/>
              </a:ext>
            </a:extLst>
          </p:cNvPr>
          <p:cNvPicPr>
            <a:picLocks noChangeAspect="1"/>
          </p:cNvPicPr>
          <p:nvPr/>
        </p:nvPicPr>
        <p:blipFill>
          <a:blip r:embed="rId6"/>
          <a:stretch>
            <a:fillRect/>
          </a:stretch>
        </p:blipFill>
        <p:spPr>
          <a:xfrm>
            <a:off x="4414044" y="4701635"/>
            <a:ext cx="8143875" cy="1276350"/>
          </a:xfrm>
          <a:prstGeom prst="rect">
            <a:avLst/>
          </a:prstGeom>
        </p:spPr>
      </p:pic>
    </p:spTree>
    <p:extLst>
      <p:ext uri="{BB962C8B-B14F-4D97-AF65-F5344CB8AC3E}">
        <p14:creationId xmlns:p14="http://schemas.microsoft.com/office/powerpoint/2010/main" val="266095061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87</a:t>
            </a:fld>
            <a:endParaRPr lang="es-MX"/>
          </a:p>
        </p:txBody>
      </p:sp>
      <p:sp>
        <p:nvSpPr>
          <p:cNvPr id="3" name="CuadroTexto 2">
            <a:extLst>
              <a:ext uri="{FF2B5EF4-FFF2-40B4-BE49-F238E27FC236}">
                <a16:creationId xmlns:a16="http://schemas.microsoft.com/office/drawing/2014/main" id="{724AA595-6582-C7F8-868F-6B5EE8BA4CA4}"/>
              </a:ext>
            </a:extLst>
          </p:cNvPr>
          <p:cNvSpPr txBox="1"/>
          <p:nvPr/>
        </p:nvSpPr>
        <p:spPr>
          <a:xfrm>
            <a:off x="1321407" y="602686"/>
            <a:ext cx="14177673" cy="2862322"/>
          </a:xfrm>
          <a:prstGeom prst="rect">
            <a:avLst/>
          </a:prstGeom>
          <a:noFill/>
        </p:spPr>
        <p:txBody>
          <a:bodyPr wrap="square">
            <a:spAutoFit/>
          </a:bodyPr>
          <a:lstStyle/>
          <a:p>
            <a:r>
              <a:rPr lang="es-MX" dirty="0" err="1"/>
              <a:t>Pseudoelementos</a:t>
            </a:r>
            <a:r>
              <a:rPr lang="es-MX" dirty="0"/>
              <a:t> en CSS. Una </a:t>
            </a:r>
            <a:r>
              <a:rPr lang="es-MX" dirty="0" err="1"/>
              <a:t>pseudoclase</a:t>
            </a:r>
            <a:r>
              <a:rPr lang="es-MX" dirty="0"/>
              <a:t> se puede definir como una palabra clave que se combina con un selector que define el estado especial de los elementos seleccionados. A diferencia de las </a:t>
            </a:r>
            <a:r>
              <a:rPr lang="es-MX" dirty="0" err="1"/>
              <a:t>pseudoclases</a:t>
            </a:r>
            <a:r>
              <a:rPr lang="es-MX" dirty="0"/>
              <a:t>, los </a:t>
            </a:r>
            <a:r>
              <a:rPr lang="es-MX" dirty="0" err="1"/>
              <a:t>pseudoelementos</a:t>
            </a:r>
            <a:r>
              <a:rPr lang="es-MX" dirty="0"/>
              <a:t> se utilizan para diseñar la parte específica de un elemento, mientras que las </a:t>
            </a:r>
            <a:r>
              <a:rPr lang="es-MX" dirty="0" err="1"/>
              <a:t>pseudoclases</a:t>
            </a:r>
            <a:r>
              <a:rPr lang="es-MX" dirty="0"/>
              <a:t> se utilizan para diseñar el elemento. Al igual que las </a:t>
            </a:r>
            <a:r>
              <a:rPr lang="es-MX" dirty="0" err="1"/>
              <a:t>pseudoclases</a:t>
            </a:r>
            <a:r>
              <a:rPr lang="es-MX" dirty="0"/>
              <a:t>, los </a:t>
            </a:r>
            <a:r>
              <a:rPr lang="es-MX" dirty="0" err="1"/>
              <a:t>pseudoelementos</a:t>
            </a:r>
            <a:r>
              <a:rPr lang="es-MX" dirty="0"/>
              <a:t> son otra de las características de CSS que permiten hacer referencias a «comportamientos virtuales no tangibles», o lo que es lo mismo, se le puede dar estilo a elementos que no existen realmente en el HTML, y que se pueden generar desde CSS. Recordemos la sintaxis de los </a:t>
            </a:r>
            <a:r>
              <a:rPr lang="es-MX" dirty="0" err="1"/>
              <a:t>pseudoelementos</a:t>
            </a:r>
            <a:r>
              <a:rPr lang="es-MX" dirty="0"/>
              <a:t>, que está precedida de dos puntos dobles (::) para diferenciarlos de las </a:t>
            </a:r>
            <a:r>
              <a:rPr lang="es-MX" dirty="0" err="1"/>
              <a:t>pseudoclases</a:t>
            </a:r>
            <a:r>
              <a:rPr lang="es-MX" dirty="0"/>
              <a:t>, las cuales sólo tienen dos puntos (:). No obstante, este cambio surgió posteriormente, por lo que aún hoy en día es frecuente ver fragmentos de código con </a:t>
            </a:r>
            <a:r>
              <a:rPr lang="es-MX" dirty="0" err="1"/>
              <a:t>pseudoelementos</a:t>
            </a:r>
            <a:r>
              <a:rPr lang="es-MX" dirty="0"/>
              <a:t> con la sintaxis de </a:t>
            </a:r>
            <a:r>
              <a:rPr lang="es-MX" dirty="0" err="1"/>
              <a:t>pseudoclase</a:t>
            </a:r>
            <a:r>
              <a:rPr lang="es-MX" dirty="0"/>
              <a:t> con un</a:t>
            </a:r>
          </a:p>
          <a:p>
            <a:r>
              <a:rPr lang="es-MX" dirty="0"/>
              <a:t>solo par de puntos.</a:t>
            </a:r>
          </a:p>
        </p:txBody>
      </p:sp>
      <p:pic>
        <p:nvPicPr>
          <p:cNvPr id="18" name="Imagen 17">
            <a:extLst>
              <a:ext uri="{FF2B5EF4-FFF2-40B4-BE49-F238E27FC236}">
                <a16:creationId xmlns:a16="http://schemas.microsoft.com/office/drawing/2014/main" id="{34C0D621-94A0-807D-D240-F3C736418887}"/>
              </a:ext>
            </a:extLst>
          </p:cNvPr>
          <p:cNvPicPr>
            <a:picLocks noChangeAspect="1"/>
          </p:cNvPicPr>
          <p:nvPr/>
        </p:nvPicPr>
        <p:blipFill>
          <a:blip r:embed="rId5"/>
          <a:stretch>
            <a:fillRect/>
          </a:stretch>
        </p:blipFill>
        <p:spPr>
          <a:xfrm>
            <a:off x="1409859" y="3528784"/>
            <a:ext cx="8162925" cy="2276475"/>
          </a:xfrm>
          <a:prstGeom prst="rect">
            <a:avLst/>
          </a:prstGeom>
        </p:spPr>
      </p:pic>
      <p:sp>
        <p:nvSpPr>
          <p:cNvPr id="20" name="CuadroTexto 19">
            <a:extLst>
              <a:ext uri="{FF2B5EF4-FFF2-40B4-BE49-F238E27FC236}">
                <a16:creationId xmlns:a16="http://schemas.microsoft.com/office/drawing/2014/main" id="{C7387EB9-AFC5-A26A-3582-FFE892EA3157}"/>
              </a:ext>
            </a:extLst>
          </p:cNvPr>
          <p:cNvSpPr txBox="1"/>
          <p:nvPr/>
        </p:nvSpPr>
        <p:spPr>
          <a:xfrm>
            <a:off x="9725339" y="3446473"/>
            <a:ext cx="7602910" cy="1477328"/>
          </a:xfrm>
          <a:prstGeom prst="rect">
            <a:avLst/>
          </a:prstGeom>
          <a:noFill/>
        </p:spPr>
        <p:txBody>
          <a:bodyPr wrap="square">
            <a:spAutoFit/>
          </a:bodyPr>
          <a:lstStyle/>
          <a:p>
            <a:r>
              <a:rPr lang="es-MX" dirty="0"/>
              <a:t>Dentro de la categoría de los </a:t>
            </a:r>
            <a:r>
              <a:rPr lang="es-MX" dirty="0" err="1"/>
              <a:t>pseudoelementos</a:t>
            </a:r>
            <a:r>
              <a:rPr lang="es-MX" dirty="0"/>
              <a:t> CSS, como punto central, se encuentra la propiedad </a:t>
            </a:r>
            <a:r>
              <a:rPr lang="es-MX" dirty="0" err="1"/>
              <a:t>content</a:t>
            </a:r>
            <a:r>
              <a:rPr lang="es-MX" dirty="0"/>
              <a:t>. Esta propiedad se utiliza en selectores que incluyen los </a:t>
            </a:r>
            <a:r>
              <a:rPr lang="es-MX" dirty="0" err="1"/>
              <a:t>pseudoelementos</a:t>
            </a:r>
            <a:r>
              <a:rPr lang="es-MX" dirty="0"/>
              <a:t> ::</a:t>
            </a:r>
            <a:r>
              <a:rPr lang="es-MX" dirty="0" err="1"/>
              <a:t>before</a:t>
            </a:r>
            <a:r>
              <a:rPr lang="es-MX" dirty="0"/>
              <a:t> o ::after, para indicar que vamos a crear contenido antes o después del elemento en cuestión:</a:t>
            </a:r>
          </a:p>
        </p:txBody>
      </p:sp>
    </p:spTree>
    <p:extLst>
      <p:ext uri="{BB962C8B-B14F-4D97-AF65-F5344CB8AC3E}">
        <p14:creationId xmlns:p14="http://schemas.microsoft.com/office/powerpoint/2010/main" val="263164874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88</a:t>
            </a:fld>
            <a:endParaRPr lang="es-MX"/>
          </a:p>
        </p:txBody>
      </p:sp>
      <p:pic>
        <p:nvPicPr>
          <p:cNvPr id="4" name="Imagen 3">
            <a:extLst>
              <a:ext uri="{FF2B5EF4-FFF2-40B4-BE49-F238E27FC236}">
                <a16:creationId xmlns:a16="http://schemas.microsoft.com/office/drawing/2014/main" id="{44346FBA-85A7-9DF3-89CC-9112F60FDEEF}"/>
              </a:ext>
            </a:extLst>
          </p:cNvPr>
          <p:cNvPicPr>
            <a:picLocks noChangeAspect="1"/>
          </p:cNvPicPr>
          <p:nvPr/>
        </p:nvPicPr>
        <p:blipFill>
          <a:blip r:embed="rId5"/>
          <a:stretch>
            <a:fillRect/>
          </a:stretch>
        </p:blipFill>
        <p:spPr>
          <a:xfrm>
            <a:off x="1227931" y="631583"/>
            <a:ext cx="7772400" cy="2970167"/>
          </a:xfrm>
          <a:prstGeom prst="rect">
            <a:avLst/>
          </a:prstGeom>
        </p:spPr>
      </p:pic>
      <p:pic>
        <p:nvPicPr>
          <p:cNvPr id="19" name="Imagen 18">
            <a:extLst>
              <a:ext uri="{FF2B5EF4-FFF2-40B4-BE49-F238E27FC236}">
                <a16:creationId xmlns:a16="http://schemas.microsoft.com/office/drawing/2014/main" id="{45AE12D2-D43B-3704-703D-5081F874AFA7}"/>
              </a:ext>
            </a:extLst>
          </p:cNvPr>
          <p:cNvPicPr>
            <a:picLocks noChangeAspect="1"/>
          </p:cNvPicPr>
          <p:nvPr/>
        </p:nvPicPr>
        <p:blipFill>
          <a:blip r:embed="rId6"/>
          <a:stretch>
            <a:fillRect/>
          </a:stretch>
        </p:blipFill>
        <p:spPr>
          <a:xfrm>
            <a:off x="1227931" y="3949108"/>
            <a:ext cx="7772400" cy="1771650"/>
          </a:xfrm>
          <a:prstGeom prst="rect">
            <a:avLst/>
          </a:prstGeom>
        </p:spPr>
      </p:pic>
      <p:sp>
        <p:nvSpPr>
          <p:cNvPr id="21" name="CuadroTexto 20">
            <a:extLst>
              <a:ext uri="{FF2B5EF4-FFF2-40B4-BE49-F238E27FC236}">
                <a16:creationId xmlns:a16="http://schemas.microsoft.com/office/drawing/2014/main" id="{E915AD53-AD87-29E7-BAE8-A145EBB6F376}"/>
              </a:ext>
            </a:extLst>
          </p:cNvPr>
          <p:cNvSpPr txBox="1"/>
          <p:nvPr/>
        </p:nvSpPr>
        <p:spPr>
          <a:xfrm>
            <a:off x="9119548" y="1251738"/>
            <a:ext cx="8601869" cy="1477328"/>
          </a:xfrm>
          <a:prstGeom prst="rect">
            <a:avLst/>
          </a:prstGeom>
          <a:noFill/>
        </p:spPr>
        <p:txBody>
          <a:bodyPr wrap="square">
            <a:spAutoFit/>
          </a:bodyPr>
          <a:lstStyle/>
          <a:p>
            <a:r>
              <a:rPr lang="es-MX" dirty="0"/>
              <a:t>Por otro lado, los </a:t>
            </a:r>
            <a:r>
              <a:rPr lang="es-MX" dirty="0" err="1"/>
              <a:t>pseudoelementos</a:t>
            </a:r>
            <a:r>
              <a:rPr lang="es-MX" dirty="0"/>
              <a:t> ::</a:t>
            </a:r>
            <a:r>
              <a:rPr lang="es-MX" dirty="0" err="1"/>
              <a:t>before</a:t>
            </a:r>
            <a:r>
              <a:rPr lang="es-MX" dirty="0"/>
              <a:t> y ::after permiten hacer referencia a «justo antes del elemento» y «justo después del elemento», respectivamente. Así, se podría generar información (usualmente con fines decorativos) que no existe en el HTML, pero que por circunstancias de diseño sería apropiado colocar:</a:t>
            </a:r>
          </a:p>
        </p:txBody>
      </p:sp>
      <p:pic>
        <p:nvPicPr>
          <p:cNvPr id="23" name="Imagen 22">
            <a:extLst>
              <a:ext uri="{FF2B5EF4-FFF2-40B4-BE49-F238E27FC236}">
                <a16:creationId xmlns:a16="http://schemas.microsoft.com/office/drawing/2014/main" id="{63509F79-ADC8-FCD0-CF61-676B91357EA4}"/>
              </a:ext>
            </a:extLst>
          </p:cNvPr>
          <p:cNvPicPr>
            <a:picLocks noChangeAspect="1"/>
          </p:cNvPicPr>
          <p:nvPr/>
        </p:nvPicPr>
        <p:blipFill>
          <a:blip r:embed="rId7"/>
          <a:stretch>
            <a:fillRect/>
          </a:stretch>
        </p:blipFill>
        <p:spPr>
          <a:xfrm>
            <a:off x="9205319" y="2682821"/>
            <a:ext cx="5819775" cy="3619500"/>
          </a:xfrm>
          <a:prstGeom prst="rect">
            <a:avLst/>
          </a:prstGeom>
        </p:spPr>
      </p:pic>
      <p:sp>
        <p:nvSpPr>
          <p:cNvPr id="25" name="CuadroTexto 24">
            <a:extLst>
              <a:ext uri="{FF2B5EF4-FFF2-40B4-BE49-F238E27FC236}">
                <a16:creationId xmlns:a16="http://schemas.microsoft.com/office/drawing/2014/main" id="{69278599-97D7-E0AD-7B40-DEA703279F94}"/>
              </a:ext>
            </a:extLst>
          </p:cNvPr>
          <p:cNvSpPr txBox="1"/>
          <p:nvPr/>
        </p:nvSpPr>
        <p:spPr>
          <a:xfrm>
            <a:off x="15123156" y="2682821"/>
            <a:ext cx="2811780" cy="2308324"/>
          </a:xfrm>
          <a:prstGeom prst="rect">
            <a:avLst/>
          </a:prstGeom>
          <a:noFill/>
        </p:spPr>
        <p:txBody>
          <a:bodyPr wrap="square">
            <a:spAutoFit/>
          </a:bodyPr>
          <a:lstStyle/>
          <a:p>
            <a:r>
              <a:rPr lang="es-MX" dirty="0"/>
              <a:t>Los ejemplos anteriores insertan el carácter « antes de las citas indicadas con el elemento HTML &lt;q&gt; y el carácter » al finalizar la misma, ambas de color gris.</a:t>
            </a:r>
          </a:p>
        </p:txBody>
      </p:sp>
    </p:spTree>
    <p:extLst>
      <p:ext uri="{BB962C8B-B14F-4D97-AF65-F5344CB8AC3E}">
        <p14:creationId xmlns:p14="http://schemas.microsoft.com/office/powerpoint/2010/main" val="67145415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89</a:t>
            </a:fld>
            <a:endParaRPr lang="es-MX"/>
          </a:p>
        </p:txBody>
      </p:sp>
      <p:sp>
        <p:nvSpPr>
          <p:cNvPr id="4" name="CuadroTexto 3">
            <a:extLst>
              <a:ext uri="{FF2B5EF4-FFF2-40B4-BE49-F238E27FC236}">
                <a16:creationId xmlns:a16="http://schemas.microsoft.com/office/drawing/2014/main" id="{004B6C1C-6093-DB74-E1E2-028CE41037D8}"/>
              </a:ext>
            </a:extLst>
          </p:cNvPr>
          <p:cNvSpPr txBox="1"/>
          <p:nvPr/>
        </p:nvSpPr>
        <p:spPr>
          <a:xfrm>
            <a:off x="1164912" y="310447"/>
            <a:ext cx="12214850" cy="923330"/>
          </a:xfrm>
          <a:prstGeom prst="rect">
            <a:avLst/>
          </a:prstGeom>
          <a:noFill/>
        </p:spPr>
        <p:txBody>
          <a:bodyPr wrap="square">
            <a:spAutoFit/>
          </a:bodyPr>
          <a:lstStyle/>
          <a:p>
            <a:r>
              <a:rPr lang="es-MX" dirty="0"/>
              <a:t>Atributos HTML. Es interesante recalcar la utilidad de la expresión </a:t>
            </a:r>
            <a:r>
              <a:rPr lang="es-MX" dirty="0" err="1"/>
              <a:t>attr</a:t>
            </a:r>
            <a:r>
              <a:rPr lang="es-MX" dirty="0"/>
              <a:t>(), que en lugar de generar el contenido textual que le indiquemos, permite recuperar esa información del valor del atributo HTML especificado. Veamos un ejemplo para clarificarlo, concatenándolo con texto:</a:t>
            </a:r>
          </a:p>
        </p:txBody>
      </p:sp>
      <p:pic>
        <p:nvPicPr>
          <p:cNvPr id="19" name="Imagen 18">
            <a:extLst>
              <a:ext uri="{FF2B5EF4-FFF2-40B4-BE49-F238E27FC236}">
                <a16:creationId xmlns:a16="http://schemas.microsoft.com/office/drawing/2014/main" id="{7BEE1FFA-4E9B-0664-5D98-5DB40E67C9E9}"/>
              </a:ext>
            </a:extLst>
          </p:cNvPr>
          <p:cNvPicPr>
            <a:picLocks noChangeAspect="1"/>
          </p:cNvPicPr>
          <p:nvPr/>
        </p:nvPicPr>
        <p:blipFill>
          <a:blip r:embed="rId5"/>
          <a:stretch>
            <a:fillRect/>
          </a:stretch>
        </p:blipFill>
        <p:spPr>
          <a:xfrm>
            <a:off x="1304131" y="1295735"/>
            <a:ext cx="5791200" cy="1790700"/>
          </a:xfrm>
          <a:prstGeom prst="rect">
            <a:avLst/>
          </a:prstGeom>
        </p:spPr>
      </p:pic>
      <p:sp>
        <p:nvSpPr>
          <p:cNvPr id="21" name="CuadroTexto 20">
            <a:extLst>
              <a:ext uri="{FF2B5EF4-FFF2-40B4-BE49-F238E27FC236}">
                <a16:creationId xmlns:a16="http://schemas.microsoft.com/office/drawing/2014/main" id="{1D4D0F98-C2BC-F97F-1BBC-1D2C936060D2}"/>
              </a:ext>
            </a:extLst>
          </p:cNvPr>
          <p:cNvSpPr txBox="1"/>
          <p:nvPr/>
        </p:nvSpPr>
        <p:spPr>
          <a:xfrm>
            <a:off x="7095330" y="1249009"/>
            <a:ext cx="10609739" cy="1200329"/>
          </a:xfrm>
          <a:prstGeom prst="rect">
            <a:avLst/>
          </a:prstGeom>
          <a:noFill/>
        </p:spPr>
        <p:txBody>
          <a:bodyPr wrap="square">
            <a:spAutoFit/>
          </a:bodyPr>
          <a:lstStyle/>
          <a:p>
            <a:r>
              <a:rPr lang="es-MX" dirty="0"/>
              <a:t>Este pequeño ejemplo muestra a continuación de todos los enlaces la URL literalmente,</a:t>
            </a:r>
          </a:p>
          <a:p>
            <a:r>
              <a:rPr lang="es-MX" dirty="0"/>
              <a:t>dentro de dos paréntesis. Esto puede ser realmente útil en una página de estilos que se</a:t>
            </a:r>
          </a:p>
          <a:p>
            <a:r>
              <a:rPr lang="es-MX" dirty="0"/>
              <a:t>aplica a una página en el momento de imprimir, en los cuales se pierde la información del</a:t>
            </a:r>
          </a:p>
          <a:p>
            <a:r>
              <a:rPr lang="es-MX" dirty="0"/>
              <a:t>enlace al no ser un medio interactivo.</a:t>
            </a:r>
          </a:p>
        </p:txBody>
      </p:sp>
      <p:sp>
        <p:nvSpPr>
          <p:cNvPr id="23" name="CuadroTexto 22">
            <a:extLst>
              <a:ext uri="{FF2B5EF4-FFF2-40B4-BE49-F238E27FC236}">
                <a16:creationId xmlns:a16="http://schemas.microsoft.com/office/drawing/2014/main" id="{61F3C873-39A2-7995-7D24-A8B57C9BA256}"/>
              </a:ext>
            </a:extLst>
          </p:cNvPr>
          <p:cNvSpPr txBox="1"/>
          <p:nvPr/>
        </p:nvSpPr>
        <p:spPr>
          <a:xfrm>
            <a:off x="1164912" y="3080208"/>
            <a:ext cx="6447468" cy="2031325"/>
          </a:xfrm>
          <a:prstGeom prst="rect">
            <a:avLst/>
          </a:prstGeom>
          <a:noFill/>
        </p:spPr>
        <p:txBody>
          <a:bodyPr wrap="square">
            <a:spAutoFit/>
          </a:bodyPr>
          <a:lstStyle/>
          <a:p>
            <a:r>
              <a:rPr lang="es-MX" dirty="0"/>
              <a:t>Primera letra y primera línea. También existen </a:t>
            </a:r>
            <a:r>
              <a:rPr lang="es-MX" dirty="0" err="1"/>
              <a:t>pseudoelementos</a:t>
            </a:r>
            <a:r>
              <a:rPr lang="es-MX" dirty="0"/>
              <a:t> con los que podemos hacer referencia a la primera letra de un texto. Para ello utilizamos el </a:t>
            </a:r>
            <a:r>
              <a:rPr lang="es-MX" dirty="0" err="1"/>
              <a:t>pseudoelemento</a:t>
            </a:r>
            <a:r>
              <a:rPr lang="es-MX" dirty="0"/>
              <a:t> ::</a:t>
            </a:r>
            <a:r>
              <a:rPr lang="es-MX" dirty="0" err="1"/>
              <a:t>first-letter</a:t>
            </a:r>
            <a:r>
              <a:rPr lang="es-MX" dirty="0"/>
              <a:t>, así como el </a:t>
            </a:r>
            <a:r>
              <a:rPr lang="es-MX" dirty="0" err="1"/>
              <a:t>pseudoelemento</a:t>
            </a:r>
            <a:r>
              <a:rPr lang="es-MX" dirty="0"/>
              <a:t> ::</a:t>
            </a:r>
            <a:r>
              <a:rPr lang="es-MX" dirty="0" err="1"/>
              <a:t>first</a:t>
            </a:r>
            <a:r>
              <a:rPr lang="es-MX" dirty="0"/>
              <a:t>-line si queremos hacer referencia a la primera línea de un texto. De esta forma, podemos dar estilo a esas secciones concretas del  texto:</a:t>
            </a:r>
          </a:p>
        </p:txBody>
      </p:sp>
      <p:pic>
        <p:nvPicPr>
          <p:cNvPr id="25" name="Imagen 24">
            <a:extLst>
              <a:ext uri="{FF2B5EF4-FFF2-40B4-BE49-F238E27FC236}">
                <a16:creationId xmlns:a16="http://schemas.microsoft.com/office/drawing/2014/main" id="{EAF3CDCD-57FD-5353-15FE-B71CA3CF0581}"/>
              </a:ext>
            </a:extLst>
          </p:cNvPr>
          <p:cNvPicPr>
            <a:picLocks noChangeAspect="1"/>
          </p:cNvPicPr>
          <p:nvPr/>
        </p:nvPicPr>
        <p:blipFill>
          <a:blip r:embed="rId6"/>
          <a:stretch>
            <a:fillRect/>
          </a:stretch>
        </p:blipFill>
        <p:spPr>
          <a:xfrm>
            <a:off x="1206051" y="5111533"/>
            <a:ext cx="5391150" cy="1857375"/>
          </a:xfrm>
          <a:prstGeom prst="rect">
            <a:avLst/>
          </a:prstGeom>
        </p:spPr>
      </p:pic>
      <p:sp>
        <p:nvSpPr>
          <p:cNvPr id="27" name="CuadroTexto 26">
            <a:extLst>
              <a:ext uri="{FF2B5EF4-FFF2-40B4-BE49-F238E27FC236}">
                <a16:creationId xmlns:a16="http://schemas.microsoft.com/office/drawing/2014/main" id="{75552205-50A5-B8AF-B928-E72CFA8F5C79}"/>
              </a:ext>
            </a:extLst>
          </p:cNvPr>
          <p:cNvSpPr txBox="1"/>
          <p:nvPr/>
        </p:nvSpPr>
        <p:spPr>
          <a:xfrm>
            <a:off x="8319554" y="2707806"/>
            <a:ext cx="7434932" cy="3416320"/>
          </a:xfrm>
          <a:prstGeom prst="rect">
            <a:avLst/>
          </a:prstGeom>
          <a:solidFill>
            <a:srgbClr val="B4C7DC"/>
          </a:solidFill>
        </p:spPr>
        <p:txBody>
          <a:bodyPr wrap="square">
            <a:spAutoFit/>
          </a:bodyPr>
          <a:lstStyle/>
          <a:p>
            <a:r>
              <a:rPr lang="es-MX" sz="1200" b="1" dirty="0">
                <a:solidFill>
                  <a:schemeClr val="bg1"/>
                </a:solidFill>
              </a:rPr>
              <a:t>&lt;p&gt; CSS está diseñado principalmente para marcar la separación del contenido del documento y la forma de presentación de este, características tales como las capas o </a:t>
            </a:r>
            <a:r>
              <a:rPr lang="es-MX" sz="1200" b="1" dirty="0" err="1">
                <a:solidFill>
                  <a:schemeClr val="bg1"/>
                </a:solidFill>
              </a:rPr>
              <a:t>layouts</a:t>
            </a:r>
            <a:r>
              <a:rPr lang="es-MX" sz="1200" b="1" dirty="0">
                <a:solidFill>
                  <a:schemeClr val="bg1"/>
                </a:solidFill>
              </a:rPr>
              <a:t>, los colores y las fuentes.&lt;/p&gt;</a:t>
            </a:r>
          </a:p>
          <a:p>
            <a:r>
              <a:rPr lang="es-MX" sz="1200" b="1" dirty="0">
                <a:solidFill>
                  <a:schemeClr val="bg1"/>
                </a:solidFill>
              </a:rPr>
              <a:t>&lt;</a:t>
            </a:r>
            <a:r>
              <a:rPr lang="es-MX" sz="1200" b="1" dirty="0" err="1">
                <a:solidFill>
                  <a:schemeClr val="bg1"/>
                </a:solidFill>
              </a:rPr>
              <a:t>style</a:t>
            </a:r>
            <a:r>
              <a:rPr lang="es-MX" sz="1200" b="1" dirty="0">
                <a:solidFill>
                  <a:schemeClr val="bg1"/>
                </a:solidFill>
              </a:rPr>
              <a:t>&gt;</a:t>
            </a:r>
          </a:p>
          <a:p>
            <a:r>
              <a:rPr lang="es-MX" sz="1200" b="1" dirty="0">
                <a:solidFill>
                  <a:schemeClr val="bg1"/>
                </a:solidFill>
              </a:rPr>
              <a:t>p {</a:t>
            </a:r>
          </a:p>
          <a:p>
            <a:r>
              <a:rPr lang="es-MX" sz="1200" b="1" dirty="0">
                <a:solidFill>
                  <a:schemeClr val="bg1"/>
                </a:solidFill>
              </a:rPr>
              <a:t>color: </a:t>
            </a:r>
            <a:r>
              <a:rPr lang="es-MX" sz="1200" b="1" dirty="0" err="1">
                <a:solidFill>
                  <a:schemeClr val="bg1"/>
                </a:solidFill>
              </a:rPr>
              <a:t>green</a:t>
            </a:r>
            <a:r>
              <a:rPr lang="es-MX" sz="1200" b="1" dirty="0">
                <a:solidFill>
                  <a:schemeClr val="bg1"/>
                </a:solidFill>
              </a:rPr>
              <a:t>;</a:t>
            </a:r>
          </a:p>
          <a:p>
            <a:r>
              <a:rPr lang="es-MX" sz="1200" b="1" dirty="0" err="1">
                <a:solidFill>
                  <a:schemeClr val="bg1"/>
                </a:solidFill>
              </a:rPr>
              <a:t>font-family</a:t>
            </a:r>
            <a:r>
              <a:rPr lang="es-MX" sz="1200" b="1" dirty="0">
                <a:solidFill>
                  <a:schemeClr val="bg1"/>
                </a:solidFill>
              </a:rPr>
              <a:t>: </a:t>
            </a:r>
            <a:r>
              <a:rPr lang="es-MX" sz="1200" b="1" dirty="0" err="1">
                <a:solidFill>
                  <a:schemeClr val="bg1"/>
                </a:solidFill>
              </a:rPr>
              <a:t>Verdana</a:t>
            </a:r>
            <a:r>
              <a:rPr lang="es-MX" sz="1200" b="1" dirty="0">
                <a:solidFill>
                  <a:schemeClr val="bg1"/>
                </a:solidFill>
              </a:rPr>
              <a:t>, </a:t>
            </a:r>
            <a:r>
              <a:rPr lang="es-MX" sz="1200" b="1" dirty="0" err="1">
                <a:solidFill>
                  <a:schemeClr val="bg1"/>
                </a:solidFill>
              </a:rPr>
              <a:t>sans-serif</a:t>
            </a:r>
            <a:r>
              <a:rPr lang="es-MX" sz="1200" b="1" dirty="0">
                <a:solidFill>
                  <a:schemeClr val="bg1"/>
                </a:solidFill>
              </a:rPr>
              <a:t>;</a:t>
            </a:r>
          </a:p>
          <a:p>
            <a:r>
              <a:rPr lang="es-MX" sz="1200" b="1" dirty="0" err="1">
                <a:solidFill>
                  <a:schemeClr val="bg1"/>
                </a:solidFill>
              </a:rPr>
              <a:t>font-size</a:t>
            </a:r>
            <a:r>
              <a:rPr lang="es-MX" sz="1200" b="1" dirty="0">
                <a:solidFill>
                  <a:schemeClr val="bg1"/>
                </a:solidFill>
              </a:rPr>
              <a:t>: 16px;</a:t>
            </a:r>
          </a:p>
          <a:p>
            <a:r>
              <a:rPr lang="es-MX" sz="1200" b="1" dirty="0">
                <a:solidFill>
                  <a:schemeClr val="bg1"/>
                </a:solidFill>
              </a:rPr>
              <a:t>}</a:t>
            </a:r>
          </a:p>
          <a:p>
            <a:r>
              <a:rPr lang="es-MX" sz="1200" b="1" dirty="0">
                <a:solidFill>
                  <a:schemeClr val="bg1"/>
                </a:solidFill>
              </a:rPr>
              <a:t>p::first-letter {</a:t>
            </a:r>
          </a:p>
          <a:p>
            <a:r>
              <a:rPr lang="es-MX" sz="1200" b="1" dirty="0">
                <a:solidFill>
                  <a:schemeClr val="bg1"/>
                </a:solidFill>
              </a:rPr>
              <a:t>color: red;</a:t>
            </a:r>
          </a:p>
          <a:p>
            <a:r>
              <a:rPr lang="es-MX" sz="1200" b="1" dirty="0" err="1">
                <a:solidFill>
                  <a:schemeClr val="bg1"/>
                </a:solidFill>
              </a:rPr>
              <a:t>font-family</a:t>
            </a:r>
            <a:r>
              <a:rPr lang="es-MX" sz="1200" b="1" dirty="0">
                <a:solidFill>
                  <a:schemeClr val="bg1"/>
                </a:solidFill>
              </a:rPr>
              <a:t>: 'Times New </a:t>
            </a:r>
            <a:r>
              <a:rPr lang="es-MX" sz="1200" b="1" dirty="0" err="1">
                <a:solidFill>
                  <a:schemeClr val="bg1"/>
                </a:solidFill>
              </a:rPr>
              <a:t>Roman</a:t>
            </a:r>
            <a:r>
              <a:rPr lang="es-MX" sz="1200" b="1" dirty="0">
                <a:solidFill>
                  <a:schemeClr val="bg1"/>
                </a:solidFill>
              </a:rPr>
              <a:t>', </a:t>
            </a:r>
            <a:r>
              <a:rPr lang="es-MX" sz="1200" b="1" dirty="0" err="1">
                <a:solidFill>
                  <a:schemeClr val="bg1"/>
                </a:solidFill>
              </a:rPr>
              <a:t>serif</a:t>
            </a:r>
            <a:r>
              <a:rPr lang="es-MX" sz="1200" b="1" dirty="0">
                <a:solidFill>
                  <a:schemeClr val="bg1"/>
                </a:solidFill>
              </a:rPr>
              <a:t>;</a:t>
            </a:r>
          </a:p>
          <a:p>
            <a:r>
              <a:rPr lang="es-MX" sz="1200" b="1" dirty="0" err="1">
                <a:solidFill>
                  <a:schemeClr val="bg1"/>
                </a:solidFill>
              </a:rPr>
              <a:t>font-size</a:t>
            </a:r>
            <a:r>
              <a:rPr lang="es-MX" sz="1200" b="1" dirty="0">
                <a:solidFill>
                  <a:schemeClr val="bg1"/>
                </a:solidFill>
              </a:rPr>
              <a:t>: 42px;</a:t>
            </a:r>
          </a:p>
          <a:p>
            <a:r>
              <a:rPr lang="es-MX" sz="1200" b="1" dirty="0">
                <a:solidFill>
                  <a:schemeClr val="bg1"/>
                </a:solidFill>
              </a:rPr>
              <a:t>}</a:t>
            </a:r>
          </a:p>
          <a:p>
            <a:r>
              <a:rPr lang="es-MX" sz="1200" b="1" dirty="0">
                <a:solidFill>
                  <a:schemeClr val="bg1"/>
                </a:solidFill>
              </a:rPr>
              <a:t>p::first-line {</a:t>
            </a:r>
          </a:p>
          <a:p>
            <a:r>
              <a:rPr lang="es-MX" sz="1200" b="1" dirty="0">
                <a:solidFill>
                  <a:schemeClr val="bg1"/>
                </a:solidFill>
              </a:rPr>
              <a:t>color: </a:t>
            </a:r>
            <a:r>
              <a:rPr lang="es-MX" sz="1200" b="1" dirty="0" err="1">
                <a:solidFill>
                  <a:schemeClr val="bg1"/>
                </a:solidFill>
              </a:rPr>
              <a:t>orange</a:t>
            </a:r>
            <a:r>
              <a:rPr lang="es-MX" sz="1200" b="1" dirty="0">
                <a:solidFill>
                  <a:schemeClr val="bg1"/>
                </a:solidFill>
              </a:rPr>
              <a:t>;</a:t>
            </a:r>
          </a:p>
          <a:p>
            <a:r>
              <a:rPr lang="es-MX" sz="1200" b="1" dirty="0">
                <a:solidFill>
                  <a:schemeClr val="bg1"/>
                </a:solidFill>
              </a:rPr>
              <a:t>}</a:t>
            </a:r>
          </a:p>
          <a:p>
            <a:r>
              <a:rPr lang="es-MX" sz="1200" b="1" dirty="0">
                <a:solidFill>
                  <a:schemeClr val="bg1"/>
                </a:solidFill>
              </a:rPr>
              <a:t>&lt;/</a:t>
            </a:r>
            <a:r>
              <a:rPr lang="es-MX" sz="1200" b="1" dirty="0" err="1">
                <a:solidFill>
                  <a:schemeClr val="bg1"/>
                </a:solidFill>
              </a:rPr>
              <a:t>style</a:t>
            </a:r>
            <a:r>
              <a:rPr lang="es-MX" sz="1200" b="1" dirty="0">
                <a:solidFill>
                  <a:schemeClr val="bg1"/>
                </a:solidFill>
              </a:rPr>
              <a:t>&gt;</a:t>
            </a:r>
          </a:p>
        </p:txBody>
      </p:sp>
      <p:sp>
        <p:nvSpPr>
          <p:cNvPr id="29" name="CuadroTexto 28">
            <a:extLst>
              <a:ext uri="{FF2B5EF4-FFF2-40B4-BE49-F238E27FC236}">
                <a16:creationId xmlns:a16="http://schemas.microsoft.com/office/drawing/2014/main" id="{FE96C7B7-FEE0-16BB-01F9-A774BF1CCF00}"/>
              </a:ext>
            </a:extLst>
          </p:cNvPr>
          <p:cNvSpPr txBox="1"/>
          <p:nvPr/>
        </p:nvSpPr>
        <p:spPr>
          <a:xfrm>
            <a:off x="15780325" y="2606653"/>
            <a:ext cx="2220338" cy="2031325"/>
          </a:xfrm>
          <a:prstGeom prst="rect">
            <a:avLst/>
          </a:prstGeom>
          <a:noFill/>
        </p:spPr>
        <p:txBody>
          <a:bodyPr wrap="square">
            <a:spAutoFit/>
          </a:bodyPr>
          <a:lstStyle/>
          <a:p>
            <a:r>
              <a:rPr lang="es-MX" sz="1800" dirty="0"/>
              <a:t>En donde </a:t>
            </a:r>
            <a:r>
              <a:rPr lang="es-MX" sz="1800" b="1" dirty="0" err="1"/>
              <a:t>font-size</a:t>
            </a:r>
            <a:r>
              <a:rPr lang="es-MX" sz="1800" b="1" dirty="0"/>
              <a:t>: 42px; </a:t>
            </a:r>
            <a:r>
              <a:rPr lang="es-MX" sz="1800" dirty="0"/>
              <a:t>se usa para controlar el tamaño del texto</a:t>
            </a:r>
          </a:p>
          <a:p>
            <a:r>
              <a:rPr lang="es-MX" sz="1800" dirty="0"/>
              <a:t>Y el </a:t>
            </a:r>
            <a:r>
              <a:rPr lang="es-MX" b="1" dirty="0" err="1"/>
              <a:t>f</a:t>
            </a:r>
            <a:r>
              <a:rPr lang="es-MX" sz="1800" b="1" dirty="0" err="1"/>
              <a:t>ont-family</a:t>
            </a:r>
            <a:r>
              <a:rPr lang="es-MX" sz="1800" b="1" dirty="0"/>
              <a:t> </a:t>
            </a:r>
            <a:r>
              <a:rPr lang="es-MX" dirty="0"/>
              <a:t> para cambiar la fuente.</a:t>
            </a:r>
            <a:endParaRPr lang="es-MX" sz="1800" dirty="0"/>
          </a:p>
        </p:txBody>
      </p:sp>
    </p:spTree>
    <p:extLst>
      <p:ext uri="{BB962C8B-B14F-4D97-AF65-F5344CB8AC3E}">
        <p14:creationId xmlns:p14="http://schemas.microsoft.com/office/powerpoint/2010/main" val="804631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23865D73-7294-5B58-A97F-C33CB0D4D87C}"/>
              </a:ext>
            </a:extLst>
          </p:cNvPr>
          <p:cNvSpPr txBox="1"/>
          <p:nvPr/>
        </p:nvSpPr>
        <p:spPr>
          <a:xfrm>
            <a:off x="1478290" y="121796"/>
            <a:ext cx="11927467" cy="646331"/>
          </a:xfrm>
          <a:prstGeom prst="rect">
            <a:avLst/>
          </a:prstGeom>
          <a:noFill/>
        </p:spPr>
        <p:txBody>
          <a:bodyPr wrap="square" rtlCol="0">
            <a:spAutoFit/>
          </a:bodyPr>
          <a:lstStyle/>
          <a:p>
            <a:r>
              <a:rPr lang="es-MX" dirty="0"/>
              <a:t>Abre el editor de textos predeterminado del sistema. En este caso nosotros usaremos el Bloc de notas de Windows. Y coloca el siguiente texto dentro del editor. </a:t>
            </a:r>
          </a:p>
        </p:txBody>
      </p:sp>
      <p:grpSp>
        <p:nvGrpSpPr>
          <p:cNvPr id="29" name="Grupo 28">
            <a:extLst>
              <a:ext uri="{FF2B5EF4-FFF2-40B4-BE49-F238E27FC236}">
                <a16:creationId xmlns:a16="http://schemas.microsoft.com/office/drawing/2014/main" id="{45AD8113-EB84-C64B-268B-A4C1A8D35286}"/>
              </a:ext>
            </a:extLst>
          </p:cNvPr>
          <p:cNvGrpSpPr/>
          <p:nvPr/>
        </p:nvGrpSpPr>
        <p:grpSpPr>
          <a:xfrm>
            <a:off x="1" y="6308407"/>
            <a:ext cx="18000660" cy="722765"/>
            <a:chOff x="1" y="6308402"/>
            <a:chExt cx="18000660" cy="722765"/>
          </a:xfrm>
        </p:grpSpPr>
        <p:sp>
          <p:nvSpPr>
            <p:cNvPr id="6" name="Rectángulo 5">
              <a:extLst>
                <a:ext uri="{FF2B5EF4-FFF2-40B4-BE49-F238E27FC236}">
                  <a16:creationId xmlns:a16="http://schemas.microsoft.com/office/drawing/2014/main" id="{83233533-25FE-9666-FD5A-0DC27410533C}"/>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7" name="Imagen 6">
              <a:extLst>
                <a:ext uri="{FF2B5EF4-FFF2-40B4-BE49-F238E27FC236}">
                  <a16:creationId xmlns:a16="http://schemas.microsoft.com/office/drawing/2014/main" id="{10E7045A-AB1B-6416-AD83-658B60328E85}"/>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8" name="Imagen 7">
              <a:extLst>
                <a:ext uri="{FF2B5EF4-FFF2-40B4-BE49-F238E27FC236}">
                  <a16:creationId xmlns:a16="http://schemas.microsoft.com/office/drawing/2014/main" id="{CB2B730E-BEAE-80B0-79D8-4DF9305AA477}"/>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9" name="Imagen 8">
              <a:extLst>
                <a:ext uri="{FF2B5EF4-FFF2-40B4-BE49-F238E27FC236}">
                  <a16:creationId xmlns:a16="http://schemas.microsoft.com/office/drawing/2014/main" id="{CBD603A9-A0F3-8BCB-7511-C60BE6F7DD8C}"/>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5" name="Imagen 4">
              <a:extLst>
                <a:ext uri="{FF2B5EF4-FFF2-40B4-BE49-F238E27FC236}">
                  <a16:creationId xmlns:a16="http://schemas.microsoft.com/office/drawing/2014/main" id="{D3546C20-E25E-F18D-F40D-D9ADF6219B69}"/>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8" name="Conector recto 17">
              <a:extLst>
                <a:ext uri="{FF2B5EF4-FFF2-40B4-BE49-F238E27FC236}">
                  <a16:creationId xmlns:a16="http://schemas.microsoft.com/office/drawing/2014/main" id="{1CF47E8E-FD57-137E-B4D9-09CA582413CF}"/>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21" name="Imagen 20">
              <a:extLst>
                <a:ext uri="{FF2B5EF4-FFF2-40B4-BE49-F238E27FC236}">
                  <a16:creationId xmlns:a16="http://schemas.microsoft.com/office/drawing/2014/main" id="{908C8C22-F51E-8410-3554-9131687B471D}"/>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22" name="Imagen 21">
              <a:extLst>
                <a:ext uri="{FF2B5EF4-FFF2-40B4-BE49-F238E27FC236}">
                  <a16:creationId xmlns:a16="http://schemas.microsoft.com/office/drawing/2014/main" id="{5B425DA0-DC25-F99C-67F3-020641F2B18A}"/>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23" name="Imagen 22">
              <a:extLst>
                <a:ext uri="{FF2B5EF4-FFF2-40B4-BE49-F238E27FC236}">
                  <a16:creationId xmlns:a16="http://schemas.microsoft.com/office/drawing/2014/main" id="{5221F932-1195-EF7B-1E5A-7821385ACB2D}"/>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28" name="Conector recto 27">
              <a:extLst>
                <a:ext uri="{FF2B5EF4-FFF2-40B4-BE49-F238E27FC236}">
                  <a16:creationId xmlns:a16="http://schemas.microsoft.com/office/drawing/2014/main" id="{E3651F59-A138-9741-9B50-2F211C7C1EAF}"/>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3" name="Imagen 2">
            <a:extLst>
              <a:ext uri="{FF2B5EF4-FFF2-40B4-BE49-F238E27FC236}">
                <a16:creationId xmlns:a16="http://schemas.microsoft.com/office/drawing/2014/main" id="{50C9396F-9053-09A9-4FE3-B189E4AED9D5}"/>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Marcador de número de diapositiva 3">
            <a:extLst>
              <a:ext uri="{FF2B5EF4-FFF2-40B4-BE49-F238E27FC236}">
                <a16:creationId xmlns:a16="http://schemas.microsoft.com/office/drawing/2014/main" id="{F62A81DF-A0AE-01D9-D6CC-4F7D6F30DE5F}"/>
              </a:ext>
            </a:extLst>
          </p:cNvPr>
          <p:cNvSpPr>
            <a:spLocks noGrp="1"/>
          </p:cNvSpPr>
          <p:nvPr>
            <p:ph type="sldNum" sz="quarter" idx="12"/>
          </p:nvPr>
        </p:nvSpPr>
        <p:spPr/>
        <p:txBody>
          <a:bodyPr/>
          <a:lstStyle/>
          <a:p>
            <a:fld id="{FE569E57-A1D0-47AE-A3E4-85DA6C503064}" type="slidenum">
              <a:rPr lang="es-MX" smtClean="0"/>
              <a:t>9</a:t>
            </a:fld>
            <a:endParaRPr lang="es-MX"/>
          </a:p>
        </p:txBody>
      </p:sp>
      <p:sp>
        <p:nvSpPr>
          <p:cNvPr id="14" name="CuadroTexto 13">
            <a:extLst>
              <a:ext uri="{FF2B5EF4-FFF2-40B4-BE49-F238E27FC236}">
                <a16:creationId xmlns:a16="http://schemas.microsoft.com/office/drawing/2014/main" id="{13278D1F-2CDE-09BA-7D7E-F731D811EC6E}"/>
              </a:ext>
            </a:extLst>
          </p:cNvPr>
          <p:cNvSpPr txBox="1"/>
          <p:nvPr/>
        </p:nvSpPr>
        <p:spPr>
          <a:xfrm>
            <a:off x="1478290" y="854122"/>
            <a:ext cx="15517411" cy="4493538"/>
          </a:xfrm>
          <a:prstGeom prst="rect">
            <a:avLst/>
          </a:prstGeom>
          <a:noFill/>
          <a:ln>
            <a:solidFill>
              <a:schemeClr val="tx1"/>
            </a:solidFill>
          </a:ln>
        </p:spPr>
        <p:txBody>
          <a:bodyPr wrap="square" rtlCol="0">
            <a:spAutoFit/>
          </a:bodyPr>
          <a:lstStyle/>
          <a:p>
            <a:r>
              <a:rPr lang="es-MX" sz="2200" dirty="0">
                <a:latin typeface="Arial" panose="020B0604020202020204" pitchFamily="34" charset="0"/>
                <a:cs typeface="Arial" panose="020B0604020202020204" pitchFamily="34" charset="0"/>
              </a:rPr>
              <a:t>&lt;!DOCTYPE </a:t>
            </a:r>
            <a:r>
              <a:rPr lang="es-MX" sz="2200" dirty="0" err="1">
                <a:latin typeface="Arial" panose="020B0604020202020204" pitchFamily="34" charset="0"/>
                <a:cs typeface="Arial" panose="020B0604020202020204" pitchFamily="34" charset="0"/>
              </a:rPr>
              <a:t>html</a:t>
            </a:r>
            <a:r>
              <a:rPr lang="es-MX" sz="2200" dirty="0">
                <a:latin typeface="Arial" panose="020B0604020202020204" pitchFamily="34" charset="0"/>
                <a:cs typeface="Arial" panose="020B0604020202020204" pitchFamily="34" charset="0"/>
              </a:rPr>
              <a:t>&gt;</a:t>
            </a:r>
          </a:p>
          <a:p>
            <a:r>
              <a:rPr lang="es-MX" sz="2200" dirty="0">
                <a:latin typeface="Arial" panose="020B0604020202020204" pitchFamily="34" charset="0"/>
                <a:cs typeface="Arial" panose="020B0604020202020204" pitchFamily="34" charset="0"/>
              </a:rPr>
              <a:t>&lt;</a:t>
            </a:r>
            <a:r>
              <a:rPr lang="es-MX" sz="2200" dirty="0" err="1">
                <a:latin typeface="Arial" panose="020B0604020202020204" pitchFamily="34" charset="0"/>
                <a:cs typeface="Arial" panose="020B0604020202020204" pitchFamily="34" charset="0"/>
              </a:rPr>
              <a:t>html</a:t>
            </a:r>
            <a:r>
              <a:rPr lang="es-MX" sz="2200" dirty="0">
                <a:latin typeface="Arial" panose="020B0604020202020204" pitchFamily="34" charset="0"/>
                <a:cs typeface="Arial" panose="020B0604020202020204" pitchFamily="34" charset="0"/>
              </a:rPr>
              <a:t>&gt;</a:t>
            </a:r>
          </a:p>
          <a:p>
            <a:r>
              <a:rPr lang="es-MX" sz="2200" dirty="0">
                <a:latin typeface="Arial" panose="020B0604020202020204" pitchFamily="34" charset="0"/>
                <a:cs typeface="Arial" panose="020B0604020202020204" pitchFamily="34" charset="0"/>
              </a:rPr>
              <a:t>	&lt;head&gt;</a:t>
            </a:r>
          </a:p>
          <a:p>
            <a:r>
              <a:rPr lang="es-MX" sz="2200" dirty="0">
                <a:latin typeface="Arial" panose="020B0604020202020204" pitchFamily="34" charset="0"/>
                <a:cs typeface="Arial" panose="020B0604020202020204" pitchFamily="34" charset="0"/>
              </a:rPr>
              <a:t>		&lt;</a:t>
            </a:r>
            <a:r>
              <a:rPr lang="es-MX" sz="2200" dirty="0" err="1">
                <a:latin typeface="Arial" panose="020B0604020202020204" pitchFamily="34" charset="0"/>
                <a:cs typeface="Arial" panose="020B0604020202020204" pitchFamily="34" charset="0"/>
              </a:rPr>
              <a:t>title</a:t>
            </a:r>
            <a:r>
              <a:rPr lang="es-MX" sz="2200" dirty="0">
                <a:latin typeface="Arial" panose="020B0604020202020204" pitchFamily="34" charset="0"/>
                <a:cs typeface="Arial" panose="020B0604020202020204" pitchFamily="34" charset="0"/>
              </a:rPr>
              <a:t>&gt;Mi primera página web&lt;/</a:t>
            </a:r>
            <a:r>
              <a:rPr lang="es-MX" sz="2200" dirty="0" err="1">
                <a:latin typeface="Arial" panose="020B0604020202020204" pitchFamily="34" charset="0"/>
                <a:cs typeface="Arial" panose="020B0604020202020204" pitchFamily="34" charset="0"/>
              </a:rPr>
              <a:t>title</a:t>
            </a:r>
            <a:r>
              <a:rPr lang="es-MX" sz="2200" dirty="0">
                <a:latin typeface="Arial" panose="020B0604020202020204" pitchFamily="34" charset="0"/>
                <a:cs typeface="Arial" panose="020B0604020202020204" pitchFamily="34" charset="0"/>
              </a:rPr>
              <a:t>&gt;</a:t>
            </a:r>
          </a:p>
          <a:p>
            <a:r>
              <a:rPr lang="es-MX" sz="2200" dirty="0">
                <a:latin typeface="Arial" panose="020B0604020202020204" pitchFamily="34" charset="0"/>
                <a:cs typeface="Arial" panose="020B0604020202020204" pitchFamily="34" charset="0"/>
              </a:rPr>
              <a:t>	&lt;/head&gt;</a:t>
            </a:r>
          </a:p>
          <a:p>
            <a:r>
              <a:rPr lang="es-MX" sz="2200" dirty="0">
                <a:latin typeface="Arial" panose="020B0604020202020204" pitchFamily="34" charset="0"/>
                <a:cs typeface="Arial" panose="020B0604020202020204" pitchFamily="34" charset="0"/>
              </a:rPr>
              <a:t>	&lt;</a:t>
            </a:r>
            <a:r>
              <a:rPr lang="es-MX" sz="2200" dirty="0" err="1">
                <a:latin typeface="Arial" panose="020B0604020202020204" pitchFamily="34" charset="0"/>
                <a:cs typeface="Arial" panose="020B0604020202020204" pitchFamily="34" charset="0"/>
              </a:rPr>
              <a:t>body</a:t>
            </a:r>
            <a:r>
              <a:rPr lang="es-MX" sz="2200" dirty="0">
                <a:latin typeface="Arial" panose="020B0604020202020204" pitchFamily="34" charset="0"/>
                <a:cs typeface="Arial" panose="020B0604020202020204" pitchFamily="34" charset="0"/>
              </a:rPr>
              <a:t>&gt;</a:t>
            </a:r>
          </a:p>
          <a:p>
            <a:r>
              <a:rPr lang="es-MX" sz="2200" dirty="0">
                <a:latin typeface="Arial" panose="020B0604020202020204" pitchFamily="34" charset="0"/>
                <a:cs typeface="Arial" panose="020B0604020202020204" pitchFamily="34" charset="0"/>
              </a:rPr>
              <a:t>		&lt;h1&gt;¡Hola Mundo!&lt;/h1&gt;</a:t>
            </a:r>
          </a:p>
          <a:p>
            <a:r>
              <a:rPr lang="es-MX" sz="2200" dirty="0">
                <a:latin typeface="Arial" panose="020B0604020202020204" pitchFamily="34" charset="0"/>
                <a:cs typeface="Arial" panose="020B0604020202020204" pitchFamily="34" charset="0"/>
              </a:rPr>
              <a:t>		&lt;h3&gt;El comienzo de un nuevo proyecto&lt;/h3&gt;</a:t>
            </a:r>
          </a:p>
          <a:p>
            <a:r>
              <a:rPr lang="es-MX" sz="2200" dirty="0">
                <a:latin typeface="Arial" panose="020B0604020202020204" pitchFamily="34" charset="0"/>
                <a:cs typeface="Arial" panose="020B0604020202020204" pitchFamily="34" charset="0"/>
              </a:rPr>
              <a:t>		&lt;p&gt;Estás visualizando el contenido de &lt;</a:t>
            </a:r>
            <a:r>
              <a:rPr lang="es-MX" sz="2200" dirty="0" err="1">
                <a:latin typeface="Arial" panose="020B0604020202020204" pitchFamily="34" charset="0"/>
                <a:cs typeface="Arial" panose="020B0604020202020204" pitchFamily="34" charset="0"/>
              </a:rPr>
              <a:t>strong</a:t>
            </a:r>
            <a:r>
              <a:rPr lang="es-MX" sz="2200" dirty="0">
                <a:latin typeface="Arial" panose="020B0604020202020204" pitchFamily="34" charset="0"/>
                <a:cs typeface="Arial" panose="020B0604020202020204" pitchFamily="34" charset="0"/>
              </a:rPr>
              <a:t>&gt; mi primera página web.&lt;/</a:t>
            </a:r>
            <a:r>
              <a:rPr lang="es-MX" sz="2200" dirty="0" err="1">
                <a:latin typeface="Arial" panose="020B0604020202020204" pitchFamily="34" charset="0"/>
                <a:cs typeface="Arial" panose="020B0604020202020204" pitchFamily="34" charset="0"/>
              </a:rPr>
              <a:t>strong</a:t>
            </a:r>
            <a:r>
              <a:rPr lang="es-MX" sz="2200" dirty="0">
                <a:latin typeface="Arial" panose="020B0604020202020204" pitchFamily="34" charset="0"/>
                <a:cs typeface="Arial" panose="020B0604020202020204" pitchFamily="34" charset="0"/>
              </a:rPr>
              <a:t>&gt;&lt;/p&gt;</a:t>
            </a:r>
          </a:p>
          <a:p>
            <a:r>
              <a:rPr lang="es-MX" sz="2200" dirty="0">
                <a:latin typeface="Arial" panose="020B0604020202020204" pitchFamily="34" charset="0"/>
                <a:cs typeface="Arial" panose="020B0604020202020204" pitchFamily="34" charset="0"/>
              </a:rPr>
              <a:t>		&lt;p&gt;Nota que en la pestaña del navegador se encuentra el título de mi página </a:t>
            </a:r>
            <a:r>
              <a:rPr lang="es-MX" sz="2200" dirty="0" err="1">
                <a:latin typeface="Arial" panose="020B0604020202020204" pitchFamily="34" charset="0"/>
                <a:cs typeface="Arial" panose="020B0604020202020204" pitchFamily="34" charset="0"/>
              </a:rPr>
              <a:t>llamada:"Mi</a:t>
            </a:r>
            <a:r>
              <a:rPr lang="es-MX" sz="2200" dirty="0">
                <a:latin typeface="Arial" panose="020B0604020202020204" pitchFamily="34" charset="0"/>
                <a:cs typeface="Arial" panose="020B0604020202020204" pitchFamily="34" charset="0"/>
              </a:rPr>
              <a:t> primera página web"&lt;/p&gt;</a:t>
            </a:r>
          </a:p>
          <a:p>
            <a:r>
              <a:rPr lang="es-MX" sz="2200" dirty="0">
                <a:latin typeface="Arial" panose="020B0604020202020204" pitchFamily="34" charset="0"/>
                <a:cs typeface="Arial" panose="020B0604020202020204" pitchFamily="34" charset="0"/>
              </a:rPr>
              <a:t>		&lt;p&gt;Una &lt;i&gt;página web&lt;/i&gt; es otro medio más para poder difundir contenido por internet a todo el mundo.&lt;/p&gt;</a:t>
            </a:r>
          </a:p>
          <a:p>
            <a:r>
              <a:rPr lang="es-MX" sz="2200" dirty="0">
                <a:latin typeface="Arial" panose="020B0604020202020204" pitchFamily="34" charset="0"/>
                <a:cs typeface="Arial" panose="020B0604020202020204" pitchFamily="34" charset="0"/>
              </a:rPr>
              <a:t>	&lt;/</a:t>
            </a:r>
            <a:r>
              <a:rPr lang="es-MX" sz="2200" dirty="0" err="1">
                <a:latin typeface="Arial" panose="020B0604020202020204" pitchFamily="34" charset="0"/>
                <a:cs typeface="Arial" panose="020B0604020202020204" pitchFamily="34" charset="0"/>
              </a:rPr>
              <a:t>body</a:t>
            </a:r>
            <a:r>
              <a:rPr lang="es-MX" sz="2200" dirty="0">
                <a:latin typeface="Arial" panose="020B0604020202020204" pitchFamily="34" charset="0"/>
                <a:cs typeface="Arial" panose="020B0604020202020204" pitchFamily="34" charset="0"/>
              </a:rPr>
              <a:t>&gt;</a:t>
            </a:r>
          </a:p>
          <a:p>
            <a:r>
              <a:rPr lang="es-MX" sz="2200" dirty="0">
                <a:latin typeface="Arial" panose="020B0604020202020204" pitchFamily="34" charset="0"/>
                <a:cs typeface="Arial" panose="020B0604020202020204" pitchFamily="34" charset="0"/>
              </a:rPr>
              <a:t>&lt;/</a:t>
            </a:r>
            <a:r>
              <a:rPr lang="es-MX" sz="2200" dirty="0" err="1">
                <a:latin typeface="Arial" panose="020B0604020202020204" pitchFamily="34" charset="0"/>
                <a:cs typeface="Arial" panose="020B0604020202020204" pitchFamily="34" charset="0"/>
              </a:rPr>
              <a:t>html</a:t>
            </a:r>
            <a:r>
              <a:rPr lang="es-MX" sz="2200" dirty="0">
                <a:latin typeface="Arial" panose="020B0604020202020204" pitchFamily="34" charset="0"/>
                <a:cs typeface="Arial" panose="020B0604020202020204" pitchFamily="34" charset="0"/>
              </a:rPr>
              <a:t>&gt;</a:t>
            </a:r>
          </a:p>
        </p:txBody>
      </p:sp>
      <p:sp>
        <p:nvSpPr>
          <p:cNvPr id="15" name="CuadroTexto 14">
            <a:extLst>
              <a:ext uri="{FF2B5EF4-FFF2-40B4-BE49-F238E27FC236}">
                <a16:creationId xmlns:a16="http://schemas.microsoft.com/office/drawing/2014/main" id="{01D04124-3338-CDE1-8396-7A93B8E76563}"/>
              </a:ext>
            </a:extLst>
          </p:cNvPr>
          <p:cNvSpPr txBox="1"/>
          <p:nvPr/>
        </p:nvSpPr>
        <p:spPr>
          <a:xfrm>
            <a:off x="1478289" y="5549998"/>
            <a:ext cx="15517411" cy="646331"/>
          </a:xfrm>
          <a:prstGeom prst="rect">
            <a:avLst/>
          </a:prstGeom>
          <a:noFill/>
        </p:spPr>
        <p:txBody>
          <a:bodyPr wrap="square" rtlCol="0">
            <a:spAutoFit/>
          </a:bodyPr>
          <a:lstStyle/>
          <a:p>
            <a:r>
              <a:rPr lang="es-MX" dirty="0"/>
              <a:t>Guarda el archivo en una carpeta nueva, agregando al final la extensión .</a:t>
            </a:r>
            <a:r>
              <a:rPr lang="es-MX" dirty="0" err="1"/>
              <a:t>html</a:t>
            </a:r>
            <a:r>
              <a:rPr lang="es-MX" dirty="0"/>
              <a:t>, en este ejemplo nosotros pusimos de nombre al archivo “index.html”</a:t>
            </a:r>
          </a:p>
        </p:txBody>
      </p:sp>
      <p:sp>
        <p:nvSpPr>
          <p:cNvPr id="16" name="Título 1">
            <a:extLst>
              <a:ext uri="{FF2B5EF4-FFF2-40B4-BE49-F238E27FC236}">
                <a16:creationId xmlns:a16="http://schemas.microsoft.com/office/drawing/2014/main" id="{65F1DE61-BCAB-4519-04BF-F4E7E79B855F}"/>
              </a:ext>
            </a:extLst>
          </p:cNvPr>
          <p:cNvSpPr txBox="1">
            <a:spLocks/>
          </p:cNvSpPr>
          <p:nvPr/>
        </p:nvSpPr>
        <p:spPr>
          <a:xfrm rot="16200000">
            <a:off x="-2368989" y="2951396"/>
            <a:ext cx="6663070" cy="1209182"/>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Herramientas para la creación de Páginas Web</a:t>
            </a:r>
          </a:p>
        </p:txBody>
      </p:sp>
    </p:spTree>
    <p:extLst>
      <p:ext uri="{BB962C8B-B14F-4D97-AF65-F5344CB8AC3E}">
        <p14:creationId xmlns:p14="http://schemas.microsoft.com/office/powerpoint/2010/main" val="233280841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90</a:t>
            </a:fld>
            <a:endParaRPr lang="es-MX"/>
          </a:p>
        </p:txBody>
      </p:sp>
      <p:pic>
        <p:nvPicPr>
          <p:cNvPr id="4" name="Imagen 3">
            <a:extLst>
              <a:ext uri="{FF2B5EF4-FFF2-40B4-BE49-F238E27FC236}">
                <a16:creationId xmlns:a16="http://schemas.microsoft.com/office/drawing/2014/main" id="{D16374D8-8D8C-AF88-82C9-4F32F63C97AF}"/>
              </a:ext>
            </a:extLst>
          </p:cNvPr>
          <p:cNvPicPr>
            <a:picLocks noChangeAspect="1"/>
          </p:cNvPicPr>
          <p:nvPr/>
        </p:nvPicPr>
        <p:blipFill>
          <a:blip r:embed="rId5"/>
          <a:stretch>
            <a:fillRect/>
          </a:stretch>
        </p:blipFill>
        <p:spPr>
          <a:xfrm>
            <a:off x="1478290" y="428017"/>
            <a:ext cx="8296275" cy="5429250"/>
          </a:xfrm>
          <a:prstGeom prst="rect">
            <a:avLst/>
          </a:prstGeom>
        </p:spPr>
      </p:pic>
      <p:sp>
        <p:nvSpPr>
          <p:cNvPr id="19" name="CuadroTexto 18">
            <a:extLst>
              <a:ext uri="{FF2B5EF4-FFF2-40B4-BE49-F238E27FC236}">
                <a16:creationId xmlns:a16="http://schemas.microsoft.com/office/drawing/2014/main" id="{EEF2507A-3A0F-910A-1B74-2268FB290A7F}"/>
              </a:ext>
            </a:extLst>
          </p:cNvPr>
          <p:cNvSpPr txBox="1"/>
          <p:nvPr/>
        </p:nvSpPr>
        <p:spPr>
          <a:xfrm>
            <a:off x="10144141" y="1380594"/>
            <a:ext cx="7169528" cy="2585323"/>
          </a:xfrm>
          <a:prstGeom prst="rect">
            <a:avLst/>
          </a:prstGeom>
          <a:noFill/>
        </p:spPr>
        <p:txBody>
          <a:bodyPr wrap="square">
            <a:spAutoFit/>
          </a:bodyPr>
          <a:lstStyle/>
          <a:p>
            <a:r>
              <a:rPr lang="es-MX" dirty="0"/>
              <a:t>El borde (</a:t>
            </a:r>
            <a:r>
              <a:rPr lang="es-MX" dirty="0" err="1"/>
              <a:t>border</a:t>
            </a:r>
            <a:r>
              <a:rPr lang="es-MX" dirty="0"/>
              <a:t>), en negro, es el límite que separa el interior del exterior del elemento.</a:t>
            </a:r>
          </a:p>
          <a:p>
            <a:r>
              <a:rPr lang="es-MX" dirty="0"/>
              <a:t>● El </a:t>
            </a:r>
            <a:r>
              <a:rPr lang="es-MX" dirty="0" err="1"/>
              <a:t>márgen</a:t>
            </a:r>
            <a:r>
              <a:rPr lang="es-MX" dirty="0"/>
              <a:t> (</a:t>
            </a:r>
            <a:r>
              <a:rPr lang="es-MX" dirty="0" err="1"/>
              <a:t>margin</a:t>
            </a:r>
            <a:r>
              <a:rPr lang="es-MX" dirty="0"/>
              <a:t>), en naranja, es la parte exterior del 	elemento, por fuera del	borde.</a:t>
            </a:r>
          </a:p>
          <a:p>
            <a:r>
              <a:rPr lang="es-MX" dirty="0"/>
              <a:t>● El relleno (</a:t>
            </a:r>
            <a:r>
              <a:rPr lang="es-MX" dirty="0" err="1"/>
              <a:t>padding</a:t>
            </a:r>
            <a:r>
              <a:rPr lang="es-MX" dirty="0"/>
              <a:t>), en verde, es la parte interior del 	elemento, entre el contenido y el borde (no se permiten 	valores negativos).</a:t>
            </a:r>
          </a:p>
          <a:p>
            <a:r>
              <a:rPr lang="es-MX" dirty="0"/>
              <a:t>● El contenido, en azul, es la parte interior del elemento, 	excluyendo el relleno.</a:t>
            </a:r>
          </a:p>
        </p:txBody>
      </p:sp>
    </p:spTree>
    <p:extLst>
      <p:ext uri="{BB962C8B-B14F-4D97-AF65-F5344CB8AC3E}">
        <p14:creationId xmlns:p14="http://schemas.microsoft.com/office/powerpoint/2010/main" val="300564508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91</a:t>
            </a:fld>
            <a:endParaRPr lang="es-MX"/>
          </a:p>
        </p:txBody>
      </p:sp>
      <p:pic>
        <p:nvPicPr>
          <p:cNvPr id="4" name="Imagen 3">
            <a:extLst>
              <a:ext uri="{FF2B5EF4-FFF2-40B4-BE49-F238E27FC236}">
                <a16:creationId xmlns:a16="http://schemas.microsoft.com/office/drawing/2014/main" id="{E7FB97E0-DD28-CF98-DF1E-D24D78DE8EB1}"/>
              </a:ext>
            </a:extLst>
          </p:cNvPr>
          <p:cNvPicPr>
            <a:picLocks noChangeAspect="1"/>
          </p:cNvPicPr>
          <p:nvPr/>
        </p:nvPicPr>
        <p:blipFill>
          <a:blip r:embed="rId5"/>
          <a:stretch>
            <a:fillRect/>
          </a:stretch>
        </p:blipFill>
        <p:spPr>
          <a:xfrm>
            <a:off x="2159662" y="310447"/>
            <a:ext cx="10077450" cy="5800725"/>
          </a:xfrm>
          <a:prstGeom prst="rect">
            <a:avLst/>
          </a:prstGeom>
        </p:spPr>
      </p:pic>
      <p:sp>
        <p:nvSpPr>
          <p:cNvPr id="19" name="CuadroTexto 18">
            <a:extLst>
              <a:ext uri="{FF2B5EF4-FFF2-40B4-BE49-F238E27FC236}">
                <a16:creationId xmlns:a16="http://schemas.microsoft.com/office/drawing/2014/main" id="{54097720-D954-74DB-5E7E-6CAD9D456229}"/>
              </a:ext>
            </a:extLst>
          </p:cNvPr>
          <p:cNvSpPr txBox="1"/>
          <p:nvPr/>
        </p:nvSpPr>
        <p:spPr>
          <a:xfrm>
            <a:off x="12237112" y="1727648"/>
            <a:ext cx="4834890" cy="3416320"/>
          </a:xfrm>
          <a:prstGeom prst="rect">
            <a:avLst/>
          </a:prstGeom>
          <a:noFill/>
        </p:spPr>
        <p:txBody>
          <a:bodyPr wrap="square">
            <a:spAutoFit/>
          </a:bodyPr>
          <a:lstStyle/>
          <a:p>
            <a:r>
              <a:rPr lang="es-MX" dirty="0"/>
              <a:t>El </a:t>
            </a:r>
            <a:r>
              <a:rPr lang="es-MX" dirty="0" err="1"/>
              <a:t>border</a:t>
            </a:r>
            <a:r>
              <a:rPr lang="es-MX" dirty="0"/>
              <a:t> también trabaja de forma:</a:t>
            </a:r>
          </a:p>
          <a:p>
            <a:endParaRPr lang="es-MX" dirty="0"/>
          </a:p>
          <a:p>
            <a:r>
              <a:rPr lang="es-MX" dirty="0" err="1"/>
              <a:t>border-width</a:t>
            </a:r>
            <a:r>
              <a:rPr lang="es-MX" dirty="0"/>
              <a:t>: 10px 1px 5 </a:t>
            </a:r>
            <a:r>
              <a:rPr lang="es-MX" dirty="0" err="1"/>
              <a:t>px</a:t>
            </a:r>
            <a:r>
              <a:rPr lang="es-MX" dirty="0"/>
              <a:t> 20 </a:t>
            </a:r>
            <a:r>
              <a:rPr lang="es-MX" dirty="0" err="1"/>
              <a:t>px</a:t>
            </a:r>
            <a:r>
              <a:rPr lang="es-MX" dirty="0"/>
              <a:t>;</a:t>
            </a:r>
          </a:p>
          <a:p>
            <a:endParaRPr lang="es-MX" dirty="0"/>
          </a:p>
          <a:p>
            <a:r>
              <a:rPr lang="es-MX" dirty="0"/>
              <a:t>Y se interpreta:</a:t>
            </a:r>
          </a:p>
          <a:p>
            <a:r>
              <a:rPr lang="es-MX" dirty="0"/>
              <a:t>Borde superior =10px</a:t>
            </a:r>
          </a:p>
          <a:p>
            <a:r>
              <a:rPr lang="es-MX" dirty="0"/>
              <a:t>Borde inferior= 5px</a:t>
            </a:r>
          </a:p>
          <a:p>
            <a:r>
              <a:rPr lang="es-MX" dirty="0"/>
              <a:t>Borde izquierdo= 20 </a:t>
            </a:r>
            <a:r>
              <a:rPr lang="es-MX" dirty="0" err="1"/>
              <a:t>px</a:t>
            </a:r>
            <a:endParaRPr lang="es-MX" dirty="0"/>
          </a:p>
          <a:p>
            <a:r>
              <a:rPr lang="es-MX" dirty="0"/>
              <a:t>Borde derecho= 1px</a:t>
            </a:r>
          </a:p>
          <a:p>
            <a:endParaRPr lang="es-MX" dirty="0"/>
          </a:p>
          <a:p>
            <a:r>
              <a:rPr lang="es-MX" dirty="0"/>
              <a:t>(Horario)</a:t>
            </a:r>
          </a:p>
          <a:p>
            <a:endParaRPr lang="es-MX" dirty="0"/>
          </a:p>
        </p:txBody>
      </p:sp>
    </p:spTree>
    <p:extLst>
      <p:ext uri="{BB962C8B-B14F-4D97-AF65-F5344CB8AC3E}">
        <p14:creationId xmlns:p14="http://schemas.microsoft.com/office/powerpoint/2010/main" val="13530713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92</a:t>
            </a:fld>
            <a:endParaRPr lang="es-MX"/>
          </a:p>
        </p:txBody>
      </p:sp>
      <p:sp>
        <p:nvSpPr>
          <p:cNvPr id="4" name="CuadroTexto 3">
            <a:extLst>
              <a:ext uri="{FF2B5EF4-FFF2-40B4-BE49-F238E27FC236}">
                <a16:creationId xmlns:a16="http://schemas.microsoft.com/office/drawing/2014/main" id="{1584D5E8-DD63-DDD9-78A6-F25832CC0483}"/>
              </a:ext>
            </a:extLst>
          </p:cNvPr>
          <p:cNvSpPr txBox="1"/>
          <p:nvPr/>
        </p:nvSpPr>
        <p:spPr>
          <a:xfrm>
            <a:off x="1606640" y="310447"/>
            <a:ext cx="11823609" cy="1754326"/>
          </a:xfrm>
          <a:prstGeom prst="rect">
            <a:avLst/>
          </a:prstGeom>
          <a:noFill/>
        </p:spPr>
        <p:txBody>
          <a:bodyPr wrap="square">
            <a:spAutoFit/>
          </a:bodyPr>
          <a:lstStyle/>
          <a:p>
            <a:r>
              <a:rPr lang="es-MX" dirty="0"/>
              <a:t>Es importante que cuando se establecen las propiedades de ancho y alto de un elemento</a:t>
            </a:r>
          </a:p>
          <a:p>
            <a:r>
              <a:rPr lang="es-MX" dirty="0"/>
              <a:t>con CSS, se establecen de igual manera el ancho y el alto del área de contenido. Para</a:t>
            </a:r>
          </a:p>
          <a:p>
            <a:r>
              <a:rPr lang="es-MX" dirty="0"/>
              <a:t>calcular el tamaño completo de un elemento, también debes agregar el tamaño del</a:t>
            </a:r>
          </a:p>
          <a:p>
            <a:r>
              <a:rPr lang="es-MX" dirty="0"/>
              <a:t>relleno, bordes y márgenes.</a:t>
            </a:r>
          </a:p>
          <a:p>
            <a:r>
              <a:rPr lang="es-MX" dirty="0"/>
              <a:t>Ejemplo. Este elemento &lt;</a:t>
            </a:r>
            <a:r>
              <a:rPr lang="es-MX" dirty="0" err="1"/>
              <a:t>div</a:t>
            </a:r>
            <a:r>
              <a:rPr lang="es-MX" dirty="0"/>
              <a:t>&gt; que se muestra a continuación tendrá un ancho total de</a:t>
            </a:r>
          </a:p>
          <a:p>
            <a:r>
              <a:rPr lang="es-MX" dirty="0"/>
              <a:t>350px:</a:t>
            </a:r>
          </a:p>
        </p:txBody>
      </p:sp>
      <p:pic>
        <p:nvPicPr>
          <p:cNvPr id="19" name="Imagen 18">
            <a:extLst>
              <a:ext uri="{FF2B5EF4-FFF2-40B4-BE49-F238E27FC236}">
                <a16:creationId xmlns:a16="http://schemas.microsoft.com/office/drawing/2014/main" id="{ACD69C95-8527-99D5-8523-E78CEBC2880B}"/>
              </a:ext>
            </a:extLst>
          </p:cNvPr>
          <p:cNvPicPr>
            <a:picLocks noChangeAspect="1"/>
          </p:cNvPicPr>
          <p:nvPr/>
        </p:nvPicPr>
        <p:blipFill rotWithShape="1">
          <a:blip r:embed="rId5"/>
          <a:srcRect b="49660"/>
          <a:stretch/>
        </p:blipFill>
        <p:spPr>
          <a:xfrm>
            <a:off x="1768735" y="2077229"/>
            <a:ext cx="4772025" cy="2344708"/>
          </a:xfrm>
          <a:prstGeom prst="rect">
            <a:avLst/>
          </a:prstGeom>
        </p:spPr>
      </p:pic>
      <p:pic>
        <p:nvPicPr>
          <p:cNvPr id="21" name="Imagen 20">
            <a:extLst>
              <a:ext uri="{FF2B5EF4-FFF2-40B4-BE49-F238E27FC236}">
                <a16:creationId xmlns:a16="http://schemas.microsoft.com/office/drawing/2014/main" id="{E16E27A9-247C-AA4C-2C74-7E50F0619731}"/>
              </a:ext>
            </a:extLst>
          </p:cNvPr>
          <p:cNvPicPr>
            <a:picLocks noChangeAspect="1"/>
          </p:cNvPicPr>
          <p:nvPr/>
        </p:nvPicPr>
        <p:blipFill rotWithShape="1">
          <a:blip r:embed="rId5"/>
          <a:srcRect t="87936"/>
          <a:stretch/>
        </p:blipFill>
        <p:spPr>
          <a:xfrm>
            <a:off x="1775755" y="4422963"/>
            <a:ext cx="4765005" cy="561924"/>
          </a:xfrm>
          <a:prstGeom prst="rect">
            <a:avLst/>
          </a:prstGeom>
        </p:spPr>
      </p:pic>
      <p:pic>
        <p:nvPicPr>
          <p:cNvPr id="23" name="Imagen 22">
            <a:extLst>
              <a:ext uri="{FF2B5EF4-FFF2-40B4-BE49-F238E27FC236}">
                <a16:creationId xmlns:a16="http://schemas.microsoft.com/office/drawing/2014/main" id="{4FFCBABF-00B3-CE70-C8B3-3843870154C9}"/>
              </a:ext>
            </a:extLst>
          </p:cNvPr>
          <p:cNvPicPr>
            <a:picLocks noChangeAspect="1"/>
          </p:cNvPicPr>
          <p:nvPr/>
        </p:nvPicPr>
        <p:blipFill>
          <a:blip r:embed="rId6"/>
          <a:stretch>
            <a:fillRect/>
          </a:stretch>
        </p:blipFill>
        <p:spPr>
          <a:xfrm>
            <a:off x="8830786" y="2276827"/>
            <a:ext cx="6877050" cy="3819525"/>
          </a:xfrm>
          <a:prstGeom prst="rect">
            <a:avLst/>
          </a:prstGeom>
        </p:spPr>
      </p:pic>
    </p:spTree>
    <p:extLst>
      <p:ext uri="{BB962C8B-B14F-4D97-AF65-F5344CB8AC3E}">
        <p14:creationId xmlns:p14="http://schemas.microsoft.com/office/powerpoint/2010/main" val="276703505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93</a:t>
            </a:fld>
            <a:endParaRPr lang="es-MX"/>
          </a:p>
        </p:txBody>
      </p:sp>
      <p:sp>
        <p:nvSpPr>
          <p:cNvPr id="4" name="CuadroTexto 3">
            <a:extLst>
              <a:ext uri="{FF2B5EF4-FFF2-40B4-BE49-F238E27FC236}">
                <a16:creationId xmlns:a16="http://schemas.microsoft.com/office/drawing/2014/main" id="{D78D728A-D42A-8785-991E-EE3B8AB2ACC1}"/>
              </a:ext>
            </a:extLst>
          </p:cNvPr>
          <p:cNvSpPr txBox="1"/>
          <p:nvPr/>
        </p:nvSpPr>
        <p:spPr>
          <a:xfrm>
            <a:off x="1108714" y="170478"/>
            <a:ext cx="10812776" cy="2585323"/>
          </a:xfrm>
          <a:prstGeom prst="rect">
            <a:avLst/>
          </a:prstGeom>
          <a:noFill/>
        </p:spPr>
        <p:txBody>
          <a:bodyPr wrap="square">
            <a:spAutoFit/>
          </a:bodyPr>
          <a:lstStyle/>
          <a:p>
            <a:r>
              <a:rPr lang="es-MX" dirty="0"/>
              <a:t>Estilos en Textos</a:t>
            </a:r>
          </a:p>
          <a:p>
            <a:r>
              <a:rPr lang="es-MX" dirty="0"/>
              <a:t>Nos encargaremos ahora muy brevemente de analizar aquellas propiedades que se</a:t>
            </a:r>
          </a:p>
          <a:p>
            <a:r>
              <a:rPr lang="es-MX" dirty="0"/>
              <a:t>relacionan con las características de texto.</a:t>
            </a:r>
          </a:p>
          <a:p>
            <a:r>
              <a:rPr lang="es-MX" dirty="0"/>
              <a:t>Color de texto. La propiedad de color se utiliza para establecer el color del texto. El color</a:t>
            </a:r>
          </a:p>
          <a:p>
            <a:r>
              <a:rPr lang="es-MX" dirty="0"/>
              <a:t>se especifica por:</a:t>
            </a:r>
          </a:p>
          <a:p>
            <a:r>
              <a:rPr lang="es-MX" dirty="0"/>
              <a:t>● Un nombre de color - como "red",</a:t>
            </a:r>
          </a:p>
          <a:p>
            <a:r>
              <a:rPr lang="es-MX" dirty="0"/>
              <a:t>● un valor HEX - como "#ff0000",</a:t>
            </a:r>
          </a:p>
          <a:p>
            <a:r>
              <a:rPr lang="es-MX" dirty="0"/>
              <a:t>● un valor RGB - como "</a:t>
            </a:r>
            <a:r>
              <a:rPr lang="es-MX" dirty="0" err="1"/>
              <a:t>rgb</a:t>
            </a:r>
            <a:r>
              <a:rPr lang="es-MX" dirty="0"/>
              <a:t>(255,0,0)".</a:t>
            </a:r>
          </a:p>
          <a:p>
            <a:r>
              <a:rPr lang="es-MX" dirty="0"/>
              <a:t>Ejemplo.</a:t>
            </a:r>
          </a:p>
        </p:txBody>
      </p:sp>
      <p:pic>
        <p:nvPicPr>
          <p:cNvPr id="19" name="Imagen 18">
            <a:extLst>
              <a:ext uri="{FF2B5EF4-FFF2-40B4-BE49-F238E27FC236}">
                <a16:creationId xmlns:a16="http://schemas.microsoft.com/office/drawing/2014/main" id="{6342BE60-CDDA-1774-E12E-80D802397EBE}"/>
              </a:ext>
            </a:extLst>
          </p:cNvPr>
          <p:cNvPicPr>
            <a:picLocks noChangeAspect="1"/>
          </p:cNvPicPr>
          <p:nvPr/>
        </p:nvPicPr>
        <p:blipFill rotWithShape="1">
          <a:blip r:embed="rId5"/>
          <a:srcRect b="85008"/>
          <a:stretch/>
        </p:blipFill>
        <p:spPr>
          <a:xfrm>
            <a:off x="1363682" y="3057131"/>
            <a:ext cx="4800600" cy="735398"/>
          </a:xfrm>
          <a:prstGeom prst="rect">
            <a:avLst/>
          </a:prstGeom>
        </p:spPr>
      </p:pic>
      <p:pic>
        <p:nvPicPr>
          <p:cNvPr id="21" name="Imagen 20">
            <a:extLst>
              <a:ext uri="{FF2B5EF4-FFF2-40B4-BE49-F238E27FC236}">
                <a16:creationId xmlns:a16="http://schemas.microsoft.com/office/drawing/2014/main" id="{27CF6669-747D-7E8F-534C-203A9532230B}"/>
              </a:ext>
            </a:extLst>
          </p:cNvPr>
          <p:cNvPicPr>
            <a:picLocks noChangeAspect="1"/>
          </p:cNvPicPr>
          <p:nvPr/>
        </p:nvPicPr>
        <p:blipFill rotWithShape="1">
          <a:blip r:embed="rId5"/>
          <a:srcRect t="52739"/>
          <a:stretch/>
        </p:blipFill>
        <p:spPr>
          <a:xfrm>
            <a:off x="1363682" y="3794760"/>
            <a:ext cx="4800600" cy="2318318"/>
          </a:xfrm>
          <a:prstGeom prst="rect">
            <a:avLst/>
          </a:prstGeom>
        </p:spPr>
      </p:pic>
      <p:pic>
        <p:nvPicPr>
          <p:cNvPr id="23" name="Imagen 22">
            <a:extLst>
              <a:ext uri="{FF2B5EF4-FFF2-40B4-BE49-F238E27FC236}">
                <a16:creationId xmlns:a16="http://schemas.microsoft.com/office/drawing/2014/main" id="{E0842B39-EB5B-5D43-37F7-529B48811F0D}"/>
              </a:ext>
            </a:extLst>
          </p:cNvPr>
          <p:cNvPicPr>
            <a:picLocks noChangeAspect="1"/>
          </p:cNvPicPr>
          <p:nvPr/>
        </p:nvPicPr>
        <p:blipFill>
          <a:blip r:embed="rId6"/>
          <a:stretch>
            <a:fillRect/>
          </a:stretch>
        </p:blipFill>
        <p:spPr>
          <a:xfrm>
            <a:off x="6515102" y="2181572"/>
            <a:ext cx="6648450" cy="3971925"/>
          </a:xfrm>
          <a:prstGeom prst="rect">
            <a:avLst/>
          </a:prstGeom>
        </p:spPr>
      </p:pic>
    </p:spTree>
    <p:extLst>
      <p:ext uri="{BB962C8B-B14F-4D97-AF65-F5344CB8AC3E}">
        <p14:creationId xmlns:p14="http://schemas.microsoft.com/office/powerpoint/2010/main" val="333808684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94</a:t>
            </a:fld>
            <a:endParaRPr lang="es-MX"/>
          </a:p>
        </p:txBody>
      </p:sp>
      <p:sp>
        <p:nvSpPr>
          <p:cNvPr id="4" name="CuadroTexto 3">
            <a:extLst>
              <a:ext uri="{FF2B5EF4-FFF2-40B4-BE49-F238E27FC236}">
                <a16:creationId xmlns:a16="http://schemas.microsoft.com/office/drawing/2014/main" id="{258590A2-5336-887B-1532-C9C6E4D2BC06}"/>
              </a:ext>
            </a:extLst>
          </p:cNvPr>
          <p:cNvSpPr txBox="1"/>
          <p:nvPr/>
        </p:nvSpPr>
        <p:spPr>
          <a:xfrm>
            <a:off x="1314450" y="310447"/>
            <a:ext cx="11167110" cy="1200329"/>
          </a:xfrm>
          <a:prstGeom prst="rect">
            <a:avLst/>
          </a:prstGeom>
          <a:noFill/>
        </p:spPr>
        <p:txBody>
          <a:bodyPr wrap="square">
            <a:spAutoFit/>
          </a:bodyPr>
          <a:lstStyle/>
          <a:p>
            <a:r>
              <a:rPr lang="es-MX" dirty="0"/>
              <a:t>Espaciado entre palabras. La propiedad </a:t>
            </a:r>
            <a:r>
              <a:rPr lang="es-MX" dirty="0" err="1"/>
              <a:t>word-spacing</a:t>
            </a:r>
            <a:r>
              <a:rPr lang="es-MX" dirty="0"/>
              <a:t> se utiliza para especificar el</a:t>
            </a:r>
          </a:p>
          <a:p>
            <a:r>
              <a:rPr lang="es-MX" dirty="0"/>
              <a:t>espacio entre las palabras de un texto. Puede recibir el valor normal (por defecto), una</a:t>
            </a:r>
          </a:p>
          <a:p>
            <a:r>
              <a:rPr lang="es-MX" dirty="0"/>
              <a:t>unidad de longitud o </a:t>
            </a:r>
            <a:r>
              <a:rPr lang="es-MX" dirty="0" err="1"/>
              <a:t>inherit</a:t>
            </a:r>
            <a:r>
              <a:rPr lang="es-MX" dirty="0"/>
              <a:t>.</a:t>
            </a:r>
          </a:p>
          <a:p>
            <a:r>
              <a:rPr lang="es-MX" dirty="0"/>
              <a:t>El siguiente ejemplo demuestra cómo aumentar o disminuir el espacio entre palabras:</a:t>
            </a:r>
          </a:p>
        </p:txBody>
      </p:sp>
      <p:pic>
        <p:nvPicPr>
          <p:cNvPr id="19" name="Imagen 18">
            <a:extLst>
              <a:ext uri="{FF2B5EF4-FFF2-40B4-BE49-F238E27FC236}">
                <a16:creationId xmlns:a16="http://schemas.microsoft.com/office/drawing/2014/main" id="{2F86E853-B2C6-77C2-603D-4A5D2F6C12F6}"/>
              </a:ext>
            </a:extLst>
          </p:cNvPr>
          <p:cNvPicPr>
            <a:picLocks noChangeAspect="1"/>
          </p:cNvPicPr>
          <p:nvPr/>
        </p:nvPicPr>
        <p:blipFill rotWithShape="1">
          <a:blip r:embed="rId5"/>
          <a:srcRect b="73526"/>
          <a:stretch/>
        </p:blipFill>
        <p:spPr>
          <a:xfrm>
            <a:off x="1414896" y="1583414"/>
            <a:ext cx="6534150" cy="1200329"/>
          </a:xfrm>
          <a:prstGeom prst="rect">
            <a:avLst/>
          </a:prstGeom>
        </p:spPr>
      </p:pic>
      <p:pic>
        <p:nvPicPr>
          <p:cNvPr id="21" name="Imagen 20">
            <a:extLst>
              <a:ext uri="{FF2B5EF4-FFF2-40B4-BE49-F238E27FC236}">
                <a16:creationId xmlns:a16="http://schemas.microsoft.com/office/drawing/2014/main" id="{FE524141-2C24-1CEE-EB11-F084C1FB822D}"/>
              </a:ext>
            </a:extLst>
          </p:cNvPr>
          <p:cNvPicPr>
            <a:picLocks noChangeAspect="1"/>
          </p:cNvPicPr>
          <p:nvPr/>
        </p:nvPicPr>
        <p:blipFill rotWithShape="1">
          <a:blip r:embed="rId5"/>
          <a:srcRect t="67160"/>
          <a:stretch/>
        </p:blipFill>
        <p:spPr>
          <a:xfrm>
            <a:off x="1414896" y="2789614"/>
            <a:ext cx="6534150" cy="1488916"/>
          </a:xfrm>
          <a:prstGeom prst="rect">
            <a:avLst/>
          </a:prstGeom>
        </p:spPr>
      </p:pic>
      <p:pic>
        <p:nvPicPr>
          <p:cNvPr id="23" name="Imagen 22">
            <a:extLst>
              <a:ext uri="{FF2B5EF4-FFF2-40B4-BE49-F238E27FC236}">
                <a16:creationId xmlns:a16="http://schemas.microsoft.com/office/drawing/2014/main" id="{62297F93-D7CF-9D09-FD3E-B621BC214DD9}"/>
              </a:ext>
            </a:extLst>
          </p:cNvPr>
          <p:cNvPicPr>
            <a:picLocks noChangeAspect="1"/>
          </p:cNvPicPr>
          <p:nvPr/>
        </p:nvPicPr>
        <p:blipFill rotWithShape="1">
          <a:blip r:embed="rId6"/>
          <a:srcRect b="17276"/>
          <a:stretch/>
        </p:blipFill>
        <p:spPr>
          <a:xfrm>
            <a:off x="9091327" y="1577055"/>
            <a:ext cx="8115300" cy="4057935"/>
          </a:xfrm>
          <a:prstGeom prst="rect">
            <a:avLst/>
          </a:prstGeom>
        </p:spPr>
      </p:pic>
    </p:spTree>
    <p:extLst>
      <p:ext uri="{BB962C8B-B14F-4D97-AF65-F5344CB8AC3E}">
        <p14:creationId xmlns:p14="http://schemas.microsoft.com/office/powerpoint/2010/main" val="8397091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95</a:t>
            </a:fld>
            <a:endParaRPr lang="es-MX"/>
          </a:p>
        </p:txBody>
      </p:sp>
      <p:sp>
        <p:nvSpPr>
          <p:cNvPr id="4" name="CuadroTexto 3">
            <a:extLst>
              <a:ext uri="{FF2B5EF4-FFF2-40B4-BE49-F238E27FC236}">
                <a16:creationId xmlns:a16="http://schemas.microsoft.com/office/drawing/2014/main" id="{36931B37-6FE6-F594-51BA-B2A75B32D355}"/>
              </a:ext>
            </a:extLst>
          </p:cNvPr>
          <p:cNvSpPr txBox="1"/>
          <p:nvPr/>
        </p:nvSpPr>
        <p:spPr>
          <a:xfrm>
            <a:off x="1108714" y="310447"/>
            <a:ext cx="10869926" cy="1200329"/>
          </a:xfrm>
          <a:prstGeom prst="rect">
            <a:avLst/>
          </a:prstGeom>
          <a:noFill/>
        </p:spPr>
        <p:txBody>
          <a:bodyPr wrap="square">
            <a:spAutoFit/>
          </a:bodyPr>
          <a:lstStyle/>
          <a:p>
            <a:r>
              <a:rPr lang="es-MX" dirty="0"/>
              <a:t>Espaciado de letras. La propiedad </a:t>
            </a:r>
            <a:r>
              <a:rPr lang="es-MX" dirty="0" err="1"/>
              <a:t>letter-spacing</a:t>
            </a:r>
            <a:r>
              <a:rPr lang="es-MX" dirty="0"/>
              <a:t> se utiliza para especificar el espacio</a:t>
            </a:r>
          </a:p>
          <a:p>
            <a:r>
              <a:rPr lang="es-MX" dirty="0"/>
              <a:t>entre los caracteres de un texto. Puede recibir el valor normal (por defecto), una unidad</a:t>
            </a:r>
          </a:p>
          <a:p>
            <a:r>
              <a:rPr lang="es-MX" dirty="0"/>
              <a:t>de longitud o </a:t>
            </a:r>
            <a:r>
              <a:rPr lang="es-MX" dirty="0" err="1"/>
              <a:t>inherit</a:t>
            </a:r>
            <a:r>
              <a:rPr lang="es-MX" dirty="0"/>
              <a:t>.</a:t>
            </a:r>
          </a:p>
          <a:p>
            <a:r>
              <a:rPr lang="es-MX" dirty="0"/>
              <a:t>El siguiente ejemplo demuestra cómo aumentar o disminuir el espacio entre caracteres:</a:t>
            </a:r>
          </a:p>
        </p:txBody>
      </p:sp>
      <p:pic>
        <p:nvPicPr>
          <p:cNvPr id="19" name="Imagen 18">
            <a:extLst>
              <a:ext uri="{FF2B5EF4-FFF2-40B4-BE49-F238E27FC236}">
                <a16:creationId xmlns:a16="http://schemas.microsoft.com/office/drawing/2014/main" id="{B5539BE6-16F5-6B49-D04D-A779AAC93281}"/>
              </a:ext>
            </a:extLst>
          </p:cNvPr>
          <p:cNvPicPr>
            <a:picLocks noChangeAspect="1"/>
          </p:cNvPicPr>
          <p:nvPr/>
        </p:nvPicPr>
        <p:blipFill>
          <a:blip r:embed="rId5"/>
          <a:stretch>
            <a:fillRect/>
          </a:stretch>
        </p:blipFill>
        <p:spPr>
          <a:xfrm>
            <a:off x="1195546" y="1549363"/>
            <a:ext cx="5848350" cy="3190875"/>
          </a:xfrm>
          <a:prstGeom prst="rect">
            <a:avLst/>
          </a:prstGeom>
        </p:spPr>
      </p:pic>
      <p:pic>
        <p:nvPicPr>
          <p:cNvPr id="21" name="Imagen 20">
            <a:extLst>
              <a:ext uri="{FF2B5EF4-FFF2-40B4-BE49-F238E27FC236}">
                <a16:creationId xmlns:a16="http://schemas.microsoft.com/office/drawing/2014/main" id="{9BF14A21-D841-8D8D-7B6F-324FC87919B1}"/>
              </a:ext>
            </a:extLst>
          </p:cNvPr>
          <p:cNvPicPr>
            <a:picLocks noChangeAspect="1"/>
          </p:cNvPicPr>
          <p:nvPr/>
        </p:nvPicPr>
        <p:blipFill>
          <a:blip r:embed="rId6"/>
          <a:stretch>
            <a:fillRect/>
          </a:stretch>
        </p:blipFill>
        <p:spPr>
          <a:xfrm>
            <a:off x="8298114" y="1500820"/>
            <a:ext cx="8315325" cy="4867275"/>
          </a:xfrm>
          <a:prstGeom prst="rect">
            <a:avLst/>
          </a:prstGeom>
        </p:spPr>
      </p:pic>
    </p:spTree>
    <p:extLst>
      <p:ext uri="{BB962C8B-B14F-4D97-AF65-F5344CB8AC3E}">
        <p14:creationId xmlns:p14="http://schemas.microsoft.com/office/powerpoint/2010/main" val="160240586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96</a:t>
            </a:fld>
            <a:endParaRPr lang="es-MX"/>
          </a:p>
        </p:txBody>
      </p:sp>
      <p:sp>
        <p:nvSpPr>
          <p:cNvPr id="4" name="CuadroTexto 3">
            <a:extLst>
              <a:ext uri="{FF2B5EF4-FFF2-40B4-BE49-F238E27FC236}">
                <a16:creationId xmlns:a16="http://schemas.microsoft.com/office/drawing/2014/main" id="{89CE403C-4772-54F1-ADD6-4B1C51549C65}"/>
              </a:ext>
            </a:extLst>
          </p:cNvPr>
          <p:cNvSpPr txBox="1"/>
          <p:nvPr/>
        </p:nvSpPr>
        <p:spPr>
          <a:xfrm>
            <a:off x="1069670" y="224452"/>
            <a:ext cx="10623219" cy="923330"/>
          </a:xfrm>
          <a:prstGeom prst="rect">
            <a:avLst/>
          </a:prstGeom>
          <a:noFill/>
        </p:spPr>
        <p:txBody>
          <a:bodyPr wrap="square">
            <a:spAutoFit/>
          </a:bodyPr>
          <a:lstStyle/>
          <a:p>
            <a:r>
              <a:rPr lang="es-MX" dirty="0"/>
              <a:t>Línea de Decoración de texto CSS . La propiedad </a:t>
            </a:r>
            <a:r>
              <a:rPr lang="es-MX" dirty="0" err="1"/>
              <a:t>text</a:t>
            </a:r>
            <a:r>
              <a:rPr lang="es-MX" dirty="0"/>
              <a:t>-</a:t>
            </a:r>
            <a:r>
              <a:rPr lang="es-MX" dirty="0" err="1"/>
              <a:t>decoration</a:t>
            </a:r>
            <a:r>
              <a:rPr lang="es-MX" dirty="0"/>
              <a:t>-line se usa para</a:t>
            </a:r>
          </a:p>
          <a:p>
            <a:r>
              <a:rPr lang="es-MX" dirty="0"/>
              <a:t>agregar una línea de decoración al texto. Se puede combinar más de un valor, como</a:t>
            </a:r>
          </a:p>
          <a:p>
            <a:r>
              <a:rPr lang="es-MX" dirty="0"/>
              <a:t>tachado y subrayado, para mostrar líneas tanto encima como debajo de un texto.</a:t>
            </a:r>
          </a:p>
        </p:txBody>
      </p:sp>
      <p:grpSp>
        <p:nvGrpSpPr>
          <p:cNvPr id="22" name="Grupo 21">
            <a:extLst>
              <a:ext uri="{FF2B5EF4-FFF2-40B4-BE49-F238E27FC236}">
                <a16:creationId xmlns:a16="http://schemas.microsoft.com/office/drawing/2014/main" id="{80602065-10C3-4454-61E8-CE1F3299A951}"/>
              </a:ext>
            </a:extLst>
          </p:cNvPr>
          <p:cNvGrpSpPr/>
          <p:nvPr/>
        </p:nvGrpSpPr>
        <p:grpSpPr>
          <a:xfrm>
            <a:off x="1232695" y="1097765"/>
            <a:ext cx="4802346" cy="5217344"/>
            <a:chOff x="1232694" y="1097764"/>
            <a:chExt cx="5819775" cy="6322695"/>
          </a:xfrm>
        </p:grpSpPr>
        <p:pic>
          <p:nvPicPr>
            <p:cNvPr id="19" name="Imagen 18">
              <a:extLst>
                <a:ext uri="{FF2B5EF4-FFF2-40B4-BE49-F238E27FC236}">
                  <a16:creationId xmlns:a16="http://schemas.microsoft.com/office/drawing/2014/main" id="{BBE8DD2E-1A50-BAC3-9776-DD490A934FF2}"/>
                </a:ext>
              </a:extLst>
            </p:cNvPr>
            <p:cNvPicPr>
              <a:picLocks noChangeAspect="1"/>
            </p:cNvPicPr>
            <p:nvPr/>
          </p:nvPicPr>
          <p:blipFill>
            <a:blip r:embed="rId5"/>
            <a:stretch>
              <a:fillRect/>
            </a:stretch>
          </p:blipFill>
          <p:spPr>
            <a:xfrm>
              <a:off x="1232694" y="1097764"/>
              <a:ext cx="5819775" cy="3952875"/>
            </a:xfrm>
            <a:prstGeom prst="rect">
              <a:avLst/>
            </a:prstGeom>
          </p:spPr>
        </p:pic>
        <p:pic>
          <p:nvPicPr>
            <p:cNvPr id="21" name="Imagen 20">
              <a:extLst>
                <a:ext uri="{FF2B5EF4-FFF2-40B4-BE49-F238E27FC236}">
                  <a16:creationId xmlns:a16="http://schemas.microsoft.com/office/drawing/2014/main" id="{961FCA4E-E188-0AE1-CC87-D89A5A80D56B}"/>
                </a:ext>
              </a:extLst>
            </p:cNvPr>
            <p:cNvPicPr>
              <a:picLocks noChangeAspect="1"/>
            </p:cNvPicPr>
            <p:nvPr/>
          </p:nvPicPr>
          <p:blipFill>
            <a:blip r:embed="rId6"/>
            <a:stretch>
              <a:fillRect/>
            </a:stretch>
          </p:blipFill>
          <p:spPr>
            <a:xfrm>
              <a:off x="1239874" y="5039209"/>
              <a:ext cx="5810250" cy="2381250"/>
            </a:xfrm>
            <a:prstGeom prst="rect">
              <a:avLst/>
            </a:prstGeom>
          </p:spPr>
        </p:pic>
      </p:grpSp>
      <p:pic>
        <p:nvPicPr>
          <p:cNvPr id="24" name="Imagen 23">
            <a:extLst>
              <a:ext uri="{FF2B5EF4-FFF2-40B4-BE49-F238E27FC236}">
                <a16:creationId xmlns:a16="http://schemas.microsoft.com/office/drawing/2014/main" id="{DBD65460-54ED-8DFF-5575-1C9D8410A601}"/>
              </a:ext>
            </a:extLst>
          </p:cNvPr>
          <p:cNvPicPr>
            <a:picLocks noChangeAspect="1"/>
          </p:cNvPicPr>
          <p:nvPr/>
        </p:nvPicPr>
        <p:blipFill>
          <a:blip r:embed="rId7"/>
          <a:stretch>
            <a:fillRect/>
          </a:stretch>
        </p:blipFill>
        <p:spPr>
          <a:xfrm>
            <a:off x="6977386" y="1170396"/>
            <a:ext cx="9555173" cy="5116340"/>
          </a:xfrm>
          <a:prstGeom prst="rect">
            <a:avLst/>
          </a:prstGeom>
        </p:spPr>
      </p:pic>
    </p:spTree>
    <p:extLst>
      <p:ext uri="{BB962C8B-B14F-4D97-AF65-F5344CB8AC3E}">
        <p14:creationId xmlns:p14="http://schemas.microsoft.com/office/powerpoint/2010/main" val="130010930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Imagen 20">
            <a:extLst>
              <a:ext uri="{FF2B5EF4-FFF2-40B4-BE49-F238E27FC236}">
                <a16:creationId xmlns:a16="http://schemas.microsoft.com/office/drawing/2014/main" id="{D3684336-CD9B-0955-B478-DC71591870FF}"/>
              </a:ext>
            </a:extLst>
          </p:cNvPr>
          <p:cNvPicPr>
            <a:picLocks noChangeAspect="1"/>
          </p:cNvPicPr>
          <p:nvPr/>
        </p:nvPicPr>
        <p:blipFill>
          <a:blip r:embed="rId2"/>
          <a:stretch>
            <a:fillRect/>
          </a:stretch>
        </p:blipFill>
        <p:spPr>
          <a:xfrm>
            <a:off x="1211921" y="3348313"/>
            <a:ext cx="4857410" cy="2586361"/>
          </a:xfrm>
          <a:prstGeom prst="rect">
            <a:avLst/>
          </a:prstGeom>
        </p:spPr>
      </p:pic>
      <p:pic>
        <p:nvPicPr>
          <p:cNvPr id="19" name="Imagen 18">
            <a:extLst>
              <a:ext uri="{FF2B5EF4-FFF2-40B4-BE49-F238E27FC236}">
                <a16:creationId xmlns:a16="http://schemas.microsoft.com/office/drawing/2014/main" id="{DB607BA1-5F4A-927B-2F55-D869A48D471D}"/>
              </a:ext>
            </a:extLst>
          </p:cNvPr>
          <p:cNvPicPr>
            <a:picLocks noChangeAspect="1"/>
          </p:cNvPicPr>
          <p:nvPr/>
        </p:nvPicPr>
        <p:blipFill>
          <a:blip r:embed="rId3"/>
          <a:stretch>
            <a:fillRect/>
          </a:stretch>
        </p:blipFill>
        <p:spPr>
          <a:xfrm>
            <a:off x="1211921" y="849978"/>
            <a:ext cx="4853419" cy="2562414"/>
          </a:xfrm>
          <a:prstGeom prst="rect">
            <a:avLst/>
          </a:prstGeom>
        </p:spPr>
      </p:pic>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4"/>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4"/>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4"/>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5"/>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4"/>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4"/>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4"/>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6"/>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97</a:t>
            </a:fld>
            <a:endParaRPr lang="es-MX"/>
          </a:p>
        </p:txBody>
      </p:sp>
      <p:sp>
        <p:nvSpPr>
          <p:cNvPr id="4" name="CuadroTexto 3">
            <a:extLst>
              <a:ext uri="{FF2B5EF4-FFF2-40B4-BE49-F238E27FC236}">
                <a16:creationId xmlns:a16="http://schemas.microsoft.com/office/drawing/2014/main" id="{783F1E30-9330-D1D3-4645-E1E590B01C2D}"/>
              </a:ext>
            </a:extLst>
          </p:cNvPr>
          <p:cNvSpPr txBox="1"/>
          <p:nvPr/>
        </p:nvSpPr>
        <p:spPr>
          <a:xfrm>
            <a:off x="1108714" y="193011"/>
            <a:ext cx="10607036" cy="646331"/>
          </a:xfrm>
          <a:prstGeom prst="rect">
            <a:avLst/>
          </a:prstGeom>
          <a:noFill/>
        </p:spPr>
        <p:txBody>
          <a:bodyPr wrap="square">
            <a:spAutoFit/>
          </a:bodyPr>
          <a:lstStyle/>
          <a:p>
            <a:r>
              <a:rPr lang="es-MX" dirty="0"/>
              <a:t>Especifique un color para la línea de decoración. La propiedad </a:t>
            </a:r>
            <a:r>
              <a:rPr lang="es-MX" dirty="0" err="1"/>
              <a:t>text</a:t>
            </a:r>
            <a:r>
              <a:rPr lang="es-MX" dirty="0"/>
              <a:t>-</a:t>
            </a:r>
            <a:r>
              <a:rPr lang="es-MX" dirty="0" err="1"/>
              <a:t>decoration</a:t>
            </a:r>
            <a:r>
              <a:rPr lang="es-MX" dirty="0"/>
              <a:t>-color</a:t>
            </a:r>
          </a:p>
          <a:p>
            <a:r>
              <a:rPr lang="es-MX" dirty="0"/>
              <a:t>se utiliza para establecer el color de la línea de decoración.</a:t>
            </a:r>
          </a:p>
        </p:txBody>
      </p:sp>
      <p:pic>
        <p:nvPicPr>
          <p:cNvPr id="24" name="Imagen 23">
            <a:extLst>
              <a:ext uri="{FF2B5EF4-FFF2-40B4-BE49-F238E27FC236}">
                <a16:creationId xmlns:a16="http://schemas.microsoft.com/office/drawing/2014/main" id="{D1DC401A-4C2D-6C44-5FAF-29476DCFC7A9}"/>
              </a:ext>
            </a:extLst>
          </p:cNvPr>
          <p:cNvPicPr>
            <a:picLocks noChangeAspect="1"/>
          </p:cNvPicPr>
          <p:nvPr/>
        </p:nvPicPr>
        <p:blipFill>
          <a:blip r:embed="rId7"/>
          <a:stretch>
            <a:fillRect/>
          </a:stretch>
        </p:blipFill>
        <p:spPr>
          <a:xfrm>
            <a:off x="6594950" y="918675"/>
            <a:ext cx="6067425" cy="3371850"/>
          </a:xfrm>
          <a:prstGeom prst="rect">
            <a:avLst/>
          </a:prstGeom>
        </p:spPr>
      </p:pic>
    </p:spTree>
    <p:extLst>
      <p:ext uri="{BB962C8B-B14F-4D97-AF65-F5344CB8AC3E}">
        <p14:creationId xmlns:p14="http://schemas.microsoft.com/office/powerpoint/2010/main" val="77542608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98</a:t>
            </a:fld>
            <a:endParaRPr lang="es-MX"/>
          </a:p>
        </p:txBody>
      </p:sp>
      <p:sp>
        <p:nvSpPr>
          <p:cNvPr id="4" name="CuadroTexto 3">
            <a:extLst>
              <a:ext uri="{FF2B5EF4-FFF2-40B4-BE49-F238E27FC236}">
                <a16:creationId xmlns:a16="http://schemas.microsoft.com/office/drawing/2014/main" id="{33DBC1E4-66D8-F80E-765F-5EE12B766D73}"/>
              </a:ext>
            </a:extLst>
          </p:cNvPr>
          <p:cNvSpPr txBox="1"/>
          <p:nvPr/>
        </p:nvSpPr>
        <p:spPr>
          <a:xfrm>
            <a:off x="1108714" y="193011"/>
            <a:ext cx="10195556" cy="646331"/>
          </a:xfrm>
          <a:prstGeom prst="rect">
            <a:avLst/>
          </a:prstGeom>
          <a:noFill/>
        </p:spPr>
        <p:txBody>
          <a:bodyPr wrap="square">
            <a:spAutoFit/>
          </a:bodyPr>
          <a:lstStyle/>
          <a:p>
            <a:r>
              <a:rPr lang="es-MX" dirty="0"/>
              <a:t>Especifique un estilo para la línea de decoración. La propiedad </a:t>
            </a:r>
            <a:r>
              <a:rPr lang="es-MX" dirty="0" err="1"/>
              <a:t>text-decoration-style</a:t>
            </a:r>
            <a:endParaRPr lang="es-MX" dirty="0"/>
          </a:p>
          <a:p>
            <a:r>
              <a:rPr lang="es-MX" dirty="0"/>
              <a:t>se utiliza para establecer el estilo de la línea de decoración.</a:t>
            </a:r>
          </a:p>
        </p:txBody>
      </p:sp>
      <p:grpSp>
        <p:nvGrpSpPr>
          <p:cNvPr id="22" name="Grupo 21">
            <a:extLst>
              <a:ext uri="{FF2B5EF4-FFF2-40B4-BE49-F238E27FC236}">
                <a16:creationId xmlns:a16="http://schemas.microsoft.com/office/drawing/2014/main" id="{F253B113-943D-6E8B-7A6D-7A5620EE9E11}"/>
              </a:ext>
            </a:extLst>
          </p:cNvPr>
          <p:cNvGrpSpPr/>
          <p:nvPr/>
        </p:nvGrpSpPr>
        <p:grpSpPr>
          <a:xfrm>
            <a:off x="1195848" y="851798"/>
            <a:ext cx="3547376" cy="5461177"/>
            <a:chOff x="1225779" y="851798"/>
            <a:chExt cx="5810497" cy="8945246"/>
          </a:xfrm>
        </p:grpSpPr>
        <p:pic>
          <p:nvPicPr>
            <p:cNvPr id="19" name="Imagen 18">
              <a:extLst>
                <a:ext uri="{FF2B5EF4-FFF2-40B4-BE49-F238E27FC236}">
                  <a16:creationId xmlns:a16="http://schemas.microsoft.com/office/drawing/2014/main" id="{2679F793-EAFF-78AE-688F-E80F4C348510}"/>
                </a:ext>
              </a:extLst>
            </p:cNvPr>
            <p:cNvPicPr>
              <a:picLocks noChangeAspect="1"/>
            </p:cNvPicPr>
            <p:nvPr/>
          </p:nvPicPr>
          <p:blipFill>
            <a:blip r:embed="rId5"/>
            <a:stretch>
              <a:fillRect/>
            </a:stretch>
          </p:blipFill>
          <p:spPr>
            <a:xfrm>
              <a:off x="1226026" y="851798"/>
              <a:ext cx="5810250" cy="3267075"/>
            </a:xfrm>
            <a:prstGeom prst="rect">
              <a:avLst/>
            </a:prstGeom>
          </p:spPr>
        </p:pic>
        <p:pic>
          <p:nvPicPr>
            <p:cNvPr id="21" name="Imagen 20">
              <a:extLst>
                <a:ext uri="{FF2B5EF4-FFF2-40B4-BE49-F238E27FC236}">
                  <a16:creationId xmlns:a16="http://schemas.microsoft.com/office/drawing/2014/main" id="{BE279C61-0724-9EB0-034F-86F18329DB48}"/>
                </a:ext>
              </a:extLst>
            </p:cNvPr>
            <p:cNvPicPr>
              <a:picLocks noChangeAspect="1"/>
            </p:cNvPicPr>
            <p:nvPr/>
          </p:nvPicPr>
          <p:blipFill>
            <a:blip r:embed="rId6"/>
            <a:stretch>
              <a:fillRect/>
            </a:stretch>
          </p:blipFill>
          <p:spPr>
            <a:xfrm>
              <a:off x="1225779" y="4062994"/>
              <a:ext cx="5810250" cy="5734050"/>
            </a:xfrm>
            <a:prstGeom prst="rect">
              <a:avLst/>
            </a:prstGeom>
          </p:spPr>
        </p:pic>
      </p:grpSp>
      <p:pic>
        <p:nvPicPr>
          <p:cNvPr id="24" name="Imagen 23">
            <a:extLst>
              <a:ext uri="{FF2B5EF4-FFF2-40B4-BE49-F238E27FC236}">
                <a16:creationId xmlns:a16="http://schemas.microsoft.com/office/drawing/2014/main" id="{E5FD1632-876E-C3FB-3F51-6E6C9A0F56B1}"/>
              </a:ext>
            </a:extLst>
          </p:cNvPr>
          <p:cNvPicPr>
            <a:picLocks noChangeAspect="1"/>
          </p:cNvPicPr>
          <p:nvPr/>
        </p:nvPicPr>
        <p:blipFill rotWithShape="1">
          <a:blip r:embed="rId7"/>
          <a:srcRect b="6861"/>
          <a:stretch/>
        </p:blipFill>
        <p:spPr>
          <a:xfrm>
            <a:off x="5005694" y="890641"/>
            <a:ext cx="4057650" cy="3841380"/>
          </a:xfrm>
          <a:prstGeom prst="rect">
            <a:avLst/>
          </a:prstGeom>
        </p:spPr>
      </p:pic>
    </p:spTree>
    <p:extLst>
      <p:ext uri="{BB962C8B-B14F-4D97-AF65-F5344CB8AC3E}">
        <p14:creationId xmlns:p14="http://schemas.microsoft.com/office/powerpoint/2010/main" val="238941566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28D40A9-9D0A-9499-0C25-A9D621F1719D}"/>
              </a:ext>
            </a:extLst>
          </p:cNvPr>
          <p:cNvSpPr txBox="1">
            <a:spLocks/>
          </p:cNvSpPr>
          <p:nvPr/>
        </p:nvSpPr>
        <p:spPr>
          <a:xfrm rot="16200000">
            <a:off x="-2665076" y="3156230"/>
            <a:ext cx="6930021" cy="617557"/>
          </a:xfrm>
          <a:prstGeom prst="rect">
            <a:avLst/>
          </a:prstGeom>
        </p:spPr>
        <p:txBody>
          <a:bodyPr vert="horz" lIns="91440" tIns="45720" rIns="91440" bIns="45720" rtlCol="0" anchor="b">
            <a:noAutofit/>
          </a:bodyPr>
          <a:lstStyle>
            <a:lvl1pPr algn="l" defTabSz="479969" rtl="0" eaLnBrk="1" latinLnBrk="0" hangingPunct="1">
              <a:spcBef>
                <a:spcPct val="0"/>
              </a:spcBef>
              <a:buNone/>
              <a:defRPr sz="755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MX" sz="4000" dirty="0"/>
              <a:t> Lenguaje CSS</a:t>
            </a:r>
          </a:p>
        </p:txBody>
      </p:sp>
      <p:grpSp>
        <p:nvGrpSpPr>
          <p:cNvPr id="6" name="Grupo 5">
            <a:extLst>
              <a:ext uri="{FF2B5EF4-FFF2-40B4-BE49-F238E27FC236}">
                <a16:creationId xmlns:a16="http://schemas.microsoft.com/office/drawing/2014/main" id="{B865E766-227D-87CF-7D7B-54E51453E228}"/>
              </a:ext>
            </a:extLst>
          </p:cNvPr>
          <p:cNvGrpSpPr/>
          <p:nvPr/>
        </p:nvGrpSpPr>
        <p:grpSpPr>
          <a:xfrm>
            <a:off x="1" y="6308407"/>
            <a:ext cx="18000660" cy="722765"/>
            <a:chOff x="1" y="6308402"/>
            <a:chExt cx="18000660" cy="722765"/>
          </a:xfrm>
        </p:grpSpPr>
        <p:sp>
          <p:nvSpPr>
            <p:cNvPr id="7" name="Rectángulo 6">
              <a:extLst>
                <a:ext uri="{FF2B5EF4-FFF2-40B4-BE49-F238E27FC236}">
                  <a16:creationId xmlns:a16="http://schemas.microsoft.com/office/drawing/2014/main" id="{D176CE88-5907-94ED-980A-C453CC180F99}"/>
                </a:ext>
              </a:extLst>
            </p:cNvPr>
            <p:cNvSpPr/>
            <p:nvPr/>
          </p:nvSpPr>
          <p:spPr>
            <a:xfrm>
              <a:off x="1" y="6407500"/>
              <a:ext cx="18000660" cy="522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MX"/>
            </a:p>
          </p:txBody>
        </p:sp>
        <p:pic>
          <p:nvPicPr>
            <p:cNvPr id="8" name="Imagen 7">
              <a:extLst>
                <a:ext uri="{FF2B5EF4-FFF2-40B4-BE49-F238E27FC236}">
                  <a16:creationId xmlns:a16="http://schemas.microsoft.com/office/drawing/2014/main" id="{2195974D-5208-709B-17BE-9D1C3AAFAFEB}"/>
                </a:ext>
              </a:extLst>
            </p:cNvPr>
            <p:cNvPicPr>
              <a:picLocks noChangeAspect="1"/>
            </p:cNvPicPr>
            <p:nvPr/>
          </p:nvPicPr>
          <p:blipFill>
            <a:blip r:embed="rId2"/>
            <a:stretch>
              <a:fillRect/>
            </a:stretch>
          </p:blipFill>
          <p:spPr>
            <a:xfrm>
              <a:off x="3510965" y="6310633"/>
              <a:ext cx="3142113" cy="718197"/>
            </a:xfrm>
            <a:prstGeom prst="rect">
              <a:avLst/>
            </a:prstGeom>
          </p:spPr>
        </p:pic>
        <p:pic>
          <p:nvPicPr>
            <p:cNvPr id="9" name="Imagen 8">
              <a:extLst>
                <a:ext uri="{FF2B5EF4-FFF2-40B4-BE49-F238E27FC236}">
                  <a16:creationId xmlns:a16="http://schemas.microsoft.com/office/drawing/2014/main" id="{8E3AF0CD-7269-4A8E-D550-8112DEA2FAE1}"/>
                </a:ext>
              </a:extLst>
            </p:cNvPr>
            <p:cNvPicPr>
              <a:picLocks noChangeAspect="1"/>
            </p:cNvPicPr>
            <p:nvPr/>
          </p:nvPicPr>
          <p:blipFill>
            <a:blip r:embed="rId2"/>
            <a:stretch>
              <a:fillRect/>
            </a:stretch>
          </p:blipFill>
          <p:spPr>
            <a:xfrm>
              <a:off x="14334975" y="6312970"/>
              <a:ext cx="3142113" cy="718197"/>
            </a:xfrm>
            <a:prstGeom prst="rect">
              <a:avLst/>
            </a:prstGeom>
          </p:spPr>
        </p:pic>
        <p:pic>
          <p:nvPicPr>
            <p:cNvPr id="10" name="Imagen 9">
              <a:extLst>
                <a:ext uri="{FF2B5EF4-FFF2-40B4-BE49-F238E27FC236}">
                  <a16:creationId xmlns:a16="http://schemas.microsoft.com/office/drawing/2014/main" id="{2F21863C-EF84-F667-9C6F-2C38488C15A5}"/>
                </a:ext>
              </a:extLst>
            </p:cNvPr>
            <p:cNvPicPr>
              <a:picLocks noChangeAspect="1"/>
            </p:cNvPicPr>
            <p:nvPr/>
          </p:nvPicPr>
          <p:blipFill rotWithShape="1">
            <a:blip r:embed="rId2"/>
            <a:srcRect l="43845"/>
            <a:stretch>
              <a:fillRect/>
            </a:stretch>
          </p:blipFill>
          <p:spPr>
            <a:xfrm>
              <a:off x="5012" y="6309346"/>
              <a:ext cx="1764455" cy="718197"/>
            </a:xfrm>
            <a:prstGeom prst="rect">
              <a:avLst/>
            </a:prstGeom>
          </p:spPr>
        </p:pic>
        <p:pic>
          <p:nvPicPr>
            <p:cNvPr id="11" name="Imagen 10">
              <a:extLst>
                <a:ext uri="{FF2B5EF4-FFF2-40B4-BE49-F238E27FC236}">
                  <a16:creationId xmlns:a16="http://schemas.microsoft.com/office/drawing/2014/main" id="{221B4C69-7D31-F048-67E9-556014A1B5EC}"/>
                </a:ext>
              </a:extLst>
            </p:cNvPr>
            <p:cNvPicPr>
              <a:picLocks noChangeAspect="1"/>
            </p:cNvPicPr>
            <p:nvPr/>
          </p:nvPicPr>
          <p:blipFill>
            <a:blip r:embed="rId3"/>
            <a:stretch>
              <a:fillRect/>
            </a:stretch>
          </p:blipFill>
          <p:spPr>
            <a:xfrm>
              <a:off x="7865815" y="6395044"/>
              <a:ext cx="2141298" cy="561924"/>
            </a:xfrm>
            <a:prstGeom prst="rect">
              <a:avLst/>
            </a:prstGeom>
          </p:spPr>
        </p:pic>
        <p:cxnSp>
          <p:nvCxnSpPr>
            <p:cNvPr id="12" name="Conector recto 11">
              <a:extLst>
                <a:ext uri="{FF2B5EF4-FFF2-40B4-BE49-F238E27FC236}">
                  <a16:creationId xmlns:a16="http://schemas.microsoft.com/office/drawing/2014/main" id="{5CB2DD28-74FB-EA74-EEB7-AFA2B2B880D1}"/>
                </a:ext>
              </a:extLst>
            </p:cNvPr>
            <p:cNvCxnSpPr>
              <a:cxnSpLocks/>
            </p:cNvCxnSpPr>
            <p:nvPr/>
          </p:nvCxnSpPr>
          <p:spPr>
            <a:xfrm flipH="1" flipV="1">
              <a:off x="6721475" y="6667500"/>
              <a:ext cx="1101725" cy="8506"/>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Imagen 12">
              <a:extLst>
                <a:ext uri="{FF2B5EF4-FFF2-40B4-BE49-F238E27FC236}">
                  <a16:creationId xmlns:a16="http://schemas.microsoft.com/office/drawing/2014/main" id="{D08BE000-6C1A-0285-266C-4BE515B2C24E}"/>
                </a:ext>
              </a:extLst>
            </p:cNvPr>
            <p:cNvPicPr>
              <a:picLocks noChangeAspect="1"/>
            </p:cNvPicPr>
            <p:nvPr/>
          </p:nvPicPr>
          <p:blipFill rotWithShape="1">
            <a:blip r:embed="rId2"/>
            <a:srcRect l="43845"/>
            <a:stretch>
              <a:fillRect/>
            </a:stretch>
          </p:blipFill>
          <p:spPr>
            <a:xfrm>
              <a:off x="1768735" y="6308402"/>
              <a:ext cx="1764455" cy="718197"/>
            </a:xfrm>
            <a:prstGeom prst="rect">
              <a:avLst/>
            </a:prstGeom>
          </p:spPr>
        </p:pic>
        <p:pic>
          <p:nvPicPr>
            <p:cNvPr id="14" name="Imagen 13">
              <a:extLst>
                <a:ext uri="{FF2B5EF4-FFF2-40B4-BE49-F238E27FC236}">
                  <a16:creationId xmlns:a16="http://schemas.microsoft.com/office/drawing/2014/main" id="{E115F924-ED60-C994-560C-C25C3B13C242}"/>
                </a:ext>
              </a:extLst>
            </p:cNvPr>
            <p:cNvPicPr>
              <a:picLocks noChangeAspect="1"/>
            </p:cNvPicPr>
            <p:nvPr/>
          </p:nvPicPr>
          <p:blipFill>
            <a:blip r:embed="rId2"/>
            <a:stretch>
              <a:fillRect/>
            </a:stretch>
          </p:blipFill>
          <p:spPr>
            <a:xfrm>
              <a:off x="11219850" y="6312144"/>
              <a:ext cx="3142113" cy="718197"/>
            </a:xfrm>
            <a:prstGeom prst="rect">
              <a:avLst/>
            </a:prstGeom>
          </p:spPr>
        </p:pic>
        <p:pic>
          <p:nvPicPr>
            <p:cNvPr id="15" name="Imagen 14">
              <a:extLst>
                <a:ext uri="{FF2B5EF4-FFF2-40B4-BE49-F238E27FC236}">
                  <a16:creationId xmlns:a16="http://schemas.microsoft.com/office/drawing/2014/main" id="{65C400DC-6314-0611-352B-F83364E4FA58}"/>
                </a:ext>
              </a:extLst>
            </p:cNvPr>
            <p:cNvPicPr>
              <a:picLocks noChangeAspect="1"/>
            </p:cNvPicPr>
            <p:nvPr/>
          </p:nvPicPr>
          <p:blipFill rotWithShape="1">
            <a:blip r:embed="rId2"/>
            <a:srcRect l="83337"/>
            <a:stretch/>
          </p:blipFill>
          <p:spPr>
            <a:xfrm>
              <a:off x="17476839" y="6308421"/>
              <a:ext cx="523575" cy="718197"/>
            </a:xfrm>
            <a:prstGeom prst="rect">
              <a:avLst/>
            </a:prstGeom>
          </p:spPr>
        </p:pic>
        <p:cxnSp>
          <p:nvCxnSpPr>
            <p:cNvPr id="16" name="Conector recto 15">
              <a:extLst>
                <a:ext uri="{FF2B5EF4-FFF2-40B4-BE49-F238E27FC236}">
                  <a16:creationId xmlns:a16="http://schemas.microsoft.com/office/drawing/2014/main" id="{87C9AED6-A8AE-1472-C559-A88E66A0966A}"/>
                </a:ext>
              </a:extLst>
            </p:cNvPr>
            <p:cNvCxnSpPr>
              <a:cxnSpLocks/>
            </p:cNvCxnSpPr>
            <p:nvPr/>
          </p:nvCxnSpPr>
          <p:spPr>
            <a:xfrm flipH="1" flipV="1">
              <a:off x="10062619" y="6671753"/>
              <a:ext cx="1101725" cy="8506"/>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7" name="Imagen 16">
            <a:extLst>
              <a:ext uri="{FF2B5EF4-FFF2-40B4-BE49-F238E27FC236}">
                <a16:creationId xmlns:a16="http://schemas.microsoft.com/office/drawing/2014/main" id="{C192E426-DF33-EB30-02B7-207A1FBB1B03}"/>
              </a:ext>
            </a:extLst>
          </p:cNvPr>
          <p:cNvPicPr>
            <a:picLocks noChangeAspect="1"/>
          </p:cNvPicPr>
          <p:nvPr/>
        </p:nvPicPr>
        <p:blipFill>
          <a:blip r:embed="rId4"/>
          <a:stretch>
            <a:fillRect/>
          </a:stretch>
        </p:blipFill>
        <p:spPr>
          <a:xfrm>
            <a:off x="13794839" y="224452"/>
            <a:ext cx="4199876" cy="4071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Marcador de número de diapositiva 1">
            <a:extLst>
              <a:ext uri="{FF2B5EF4-FFF2-40B4-BE49-F238E27FC236}">
                <a16:creationId xmlns:a16="http://schemas.microsoft.com/office/drawing/2014/main" id="{6CB08510-46F7-24C3-0DE9-B70F56E099D2}"/>
              </a:ext>
            </a:extLst>
          </p:cNvPr>
          <p:cNvSpPr>
            <a:spLocks noGrp="1"/>
          </p:cNvSpPr>
          <p:nvPr>
            <p:ph type="sldNum" sz="quarter" idx="12"/>
          </p:nvPr>
        </p:nvSpPr>
        <p:spPr/>
        <p:txBody>
          <a:bodyPr/>
          <a:lstStyle/>
          <a:p>
            <a:fld id="{FE569E57-A1D0-47AE-A3E4-85DA6C503064}" type="slidenum">
              <a:rPr lang="es-MX" smtClean="0"/>
              <a:t>99</a:t>
            </a:fld>
            <a:endParaRPr lang="es-MX"/>
          </a:p>
        </p:txBody>
      </p:sp>
      <p:sp>
        <p:nvSpPr>
          <p:cNvPr id="4" name="CuadroTexto 3">
            <a:extLst>
              <a:ext uri="{FF2B5EF4-FFF2-40B4-BE49-F238E27FC236}">
                <a16:creationId xmlns:a16="http://schemas.microsoft.com/office/drawing/2014/main" id="{6A5A9B10-0EE1-2EA4-8958-06FF9EE14E03}"/>
              </a:ext>
            </a:extLst>
          </p:cNvPr>
          <p:cNvSpPr txBox="1"/>
          <p:nvPr/>
        </p:nvSpPr>
        <p:spPr>
          <a:xfrm>
            <a:off x="1108714" y="428017"/>
            <a:ext cx="12264386" cy="369332"/>
          </a:xfrm>
          <a:prstGeom prst="rect">
            <a:avLst/>
          </a:prstGeom>
          <a:noFill/>
        </p:spPr>
        <p:txBody>
          <a:bodyPr wrap="square">
            <a:spAutoFit/>
          </a:bodyPr>
          <a:lstStyle/>
          <a:p>
            <a:r>
              <a:rPr lang="es-MX" dirty="0"/>
              <a:t>Alineamiento vertical. La propiedad de vertical-</a:t>
            </a:r>
            <a:r>
              <a:rPr lang="es-MX" dirty="0" err="1"/>
              <a:t>align</a:t>
            </a:r>
            <a:r>
              <a:rPr lang="es-MX" dirty="0"/>
              <a:t> establece la alineación vertical de un elemento.</a:t>
            </a:r>
          </a:p>
        </p:txBody>
      </p:sp>
      <p:pic>
        <p:nvPicPr>
          <p:cNvPr id="19" name="Imagen 18">
            <a:extLst>
              <a:ext uri="{FF2B5EF4-FFF2-40B4-BE49-F238E27FC236}">
                <a16:creationId xmlns:a16="http://schemas.microsoft.com/office/drawing/2014/main" id="{62AC1ECE-7C3B-ECA9-2682-ADF5DF7A5E63}"/>
              </a:ext>
            </a:extLst>
          </p:cNvPr>
          <p:cNvPicPr>
            <a:picLocks noChangeAspect="1"/>
          </p:cNvPicPr>
          <p:nvPr/>
        </p:nvPicPr>
        <p:blipFill>
          <a:blip r:embed="rId5"/>
          <a:stretch>
            <a:fillRect/>
          </a:stretch>
        </p:blipFill>
        <p:spPr>
          <a:xfrm>
            <a:off x="1200309" y="820399"/>
            <a:ext cx="5838825" cy="4105275"/>
          </a:xfrm>
          <a:prstGeom prst="rect">
            <a:avLst/>
          </a:prstGeom>
        </p:spPr>
      </p:pic>
      <p:pic>
        <p:nvPicPr>
          <p:cNvPr id="21" name="Imagen 20">
            <a:extLst>
              <a:ext uri="{FF2B5EF4-FFF2-40B4-BE49-F238E27FC236}">
                <a16:creationId xmlns:a16="http://schemas.microsoft.com/office/drawing/2014/main" id="{F9177934-83B9-AF9C-DFFF-AD5E05F0C707}"/>
              </a:ext>
            </a:extLst>
          </p:cNvPr>
          <p:cNvPicPr>
            <a:picLocks noChangeAspect="1"/>
          </p:cNvPicPr>
          <p:nvPr/>
        </p:nvPicPr>
        <p:blipFill>
          <a:blip r:embed="rId6"/>
          <a:stretch>
            <a:fillRect/>
          </a:stretch>
        </p:blipFill>
        <p:spPr>
          <a:xfrm>
            <a:off x="7240906" y="820398"/>
            <a:ext cx="6488337" cy="4105275"/>
          </a:xfrm>
          <a:prstGeom prst="rect">
            <a:avLst/>
          </a:prstGeom>
        </p:spPr>
      </p:pic>
    </p:spTree>
    <p:extLst>
      <p:ext uri="{BB962C8B-B14F-4D97-AF65-F5344CB8AC3E}">
        <p14:creationId xmlns:p14="http://schemas.microsoft.com/office/powerpoint/2010/main" val="3934741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2417</TotalTime>
  <Words>13503</Words>
  <Application>Microsoft Office PowerPoint</Application>
  <PresentationFormat>Personalizado</PresentationFormat>
  <Paragraphs>948</Paragraphs>
  <Slides>109</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109</vt:i4>
      </vt:variant>
    </vt:vector>
  </HeadingPairs>
  <TitlesOfParts>
    <vt:vector size="115" baseType="lpstr">
      <vt:lpstr>Arial</vt:lpstr>
      <vt:lpstr>Arial Black</vt:lpstr>
      <vt:lpstr>Calibri</vt:lpstr>
      <vt:lpstr>Century Gothic</vt:lpstr>
      <vt:lpstr>Wingdings 3</vt:lpstr>
      <vt:lpstr>Ion</vt:lpstr>
      <vt:lpstr>Introducción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Prueba</dc:title>
  <dc:creator>Luis Ernesto Urrutia Garcia</dc:creator>
  <cp:lastModifiedBy>Luis Ernesto Urrutia Garcia</cp:lastModifiedBy>
  <cp:revision>97</cp:revision>
  <dcterms:created xsi:type="dcterms:W3CDTF">2023-03-10T03:19:17Z</dcterms:created>
  <dcterms:modified xsi:type="dcterms:W3CDTF">2023-04-11T08:36:04Z</dcterms:modified>
</cp:coreProperties>
</file>

<file path=docProps/thumbnail.jpeg>
</file>